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8"/>
  </p:notesMasterIdLst>
  <p:sldIdLst>
    <p:sldId id="256" r:id="rId2"/>
    <p:sldId id="262" r:id="rId3"/>
    <p:sldId id="257" r:id="rId4"/>
    <p:sldId id="258" r:id="rId5"/>
    <p:sldId id="298" r:id="rId6"/>
    <p:sldId id="306" r:id="rId7"/>
    <p:sldId id="261" r:id="rId8"/>
    <p:sldId id="307" r:id="rId9"/>
    <p:sldId id="308" r:id="rId10"/>
    <p:sldId id="293" r:id="rId11"/>
    <p:sldId id="304" r:id="rId12"/>
    <p:sldId id="305" r:id="rId13"/>
    <p:sldId id="280" r:id="rId14"/>
    <p:sldId id="284" r:id="rId15"/>
    <p:sldId id="282" r:id="rId16"/>
    <p:sldId id="286" r:id="rId17"/>
  </p:sldIdLst>
  <p:sldSz cx="9144000" cy="6858000" type="screen4x3"/>
  <p:notesSz cx="6858000" cy="9144000"/>
  <p:embeddedFontLst>
    <p:embeddedFont>
      <p:font typeface="HY중고딕" panose="02030600000101010101" pitchFamily="18" charset="-127"/>
      <p:regular r:id="rId19"/>
    </p:embeddedFont>
    <p:embeddedFont>
      <p:font typeface="맑은 고딕" panose="020B0503020000020004" pitchFamily="50" charset="-127"/>
      <p:regular r:id="rId20"/>
      <p:bold r:id="rId21"/>
    </p:embeddedFont>
    <p:embeddedFont>
      <p:font typeface="Franklin Gothic Medium" panose="020B0603020102020204" pitchFamily="34" charset="0"/>
      <p:regular r:id="rId22"/>
      <p:italic r:id="rId23"/>
    </p:embeddedFont>
    <p:embeddedFont>
      <p:font typeface="HY견고딕" panose="02030600000101010101" pitchFamily="18" charset="-127"/>
      <p:regular r:id="rId24"/>
    </p:embeddedFont>
    <p:embeddedFont>
      <p:font typeface="HY강B" panose="02030600000101010101" pitchFamily="18" charset="-127"/>
      <p:regular r:id="rId25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>
          <p15:clr>
            <a:srgbClr val="A4A3A4"/>
          </p15:clr>
        </p15:guide>
        <p15:guide id="2" orient="horz" pos="1434">
          <p15:clr>
            <a:srgbClr val="A4A3A4"/>
          </p15:clr>
        </p15:guide>
        <p15:guide id="3" pos="793">
          <p15:clr>
            <a:srgbClr val="A4A3A4"/>
          </p15:clr>
        </p15:guide>
        <p15:guide id="4" pos="5329">
          <p15:clr>
            <a:srgbClr val="A4A3A4"/>
          </p15:clr>
        </p15:guide>
        <p15:guide id="5" pos="635">
          <p15:clr>
            <a:srgbClr val="A4A3A4"/>
          </p15:clr>
        </p15:guide>
        <p15:guide id="6" pos="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9900"/>
    <a:srgbClr val="0000FF"/>
    <a:srgbClr val="FF99CC"/>
    <a:srgbClr val="CCFF99"/>
    <a:srgbClr val="FF9966"/>
    <a:srgbClr val="FFFF99"/>
    <a:srgbClr val="FF0066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9793" autoAdjust="0"/>
  </p:normalViewPr>
  <p:slideViewPr>
    <p:cSldViewPr>
      <p:cViewPr varScale="1">
        <p:scale>
          <a:sx n="64" d="100"/>
          <a:sy n="64" d="100"/>
        </p:scale>
        <p:origin x="780" y="60"/>
      </p:cViewPr>
      <p:guideLst>
        <p:guide orient="horz" pos="391"/>
        <p:guide orient="horz" pos="1434"/>
        <p:guide pos="793"/>
        <p:guide pos="5329"/>
        <p:guide pos="635"/>
        <p:guide pos="4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3E757-9739-4ABC-AC64-0520BF71508C}" type="datetimeFigureOut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73277-8C0C-4384-A7E4-952D6B5AE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8692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23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25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7092280" y="146398"/>
            <a:ext cx="1872208" cy="258266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037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00_work\디자인 메뉴얼\UI_국어\00_UI_국어psd\b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17" y="-6400"/>
            <a:ext cx="9213329" cy="689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93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5" name="Picture 3" descr="C:\Users\VS\Desktop\Untitled-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5990"/>
            <a:ext cx="648072" cy="51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14" name="모서리가 둥근 직사각형 13"/>
          <p:cNvSpPr/>
          <p:nvPr userDrawn="1"/>
        </p:nvSpPr>
        <p:spPr>
          <a:xfrm>
            <a:off x="107504" y="666750"/>
            <a:ext cx="8928992" cy="6090715"/>
          </a:xfrm>
          <a:prstGeom prst="roundRect">
            <a:avLst>
              <a:gd name="adj" fmla="val 2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17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660276" y="892622"/>
            <a:ext cx="7363148" cy="52015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ko-KR" altLang="en-US" sz="2800" b="0" baseline="0" dirty="0">
                <a:solidFill>
                  <a:schemeClr val="tx1"/>
                </a:solidFill>
                <a:effectLst/>
                <a:latin typeface="+mn-ea"/>
                <a:cs typeface="+mj-c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altLang="ko-KR" dirty="0" smtClean="0"/>
              <a:t>TEXT STYLE EDIT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6444208" y="146398"/>
            <a:ext cx="1907146" cy="330274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 userDrawn="1"/>
        </p:nvSpPr>
        <p:spPr>
          <a:xfrm>
            <a:off x="179511" y="742951"/>
            <a:ext cx="8783514" cy="5905500"/>
          </a:xfrm>
          <a:prstGeom prst="roundRect">
            <a:avLst>
              <a:gd name="adj" fmla="val 1954"/>
            </a:avLst>
          </a:prstGeom>
          <a:noFill/>
          <a:ln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856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6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38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1E7B8-11DE-41B3-AD88-1B5ED4077A8D}" type="datetimeFigureOut">
              <a:rPr lang="ko-KR" altLang="en-US" smtClean="0"/>
              <a:pPr/>
              <a:t>2018-05-08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9A52-06C3-4ADD-8B4D-956888232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2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7" r:id="rId2"/>
    <p:sldLayoutId id="2147483649" r:id="rId3"/>
    <p:sldLayoutId id="2147483655" r:id="rId4"/>
    <p:sldLayoutId id="2147483656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순서도: 대체 처리 11"/>
          <p:cNvSpPr/>
          <p:nvPr/>
        </p:nvSpPr>
        <p:spPr>
          <a:xfrm>
            <a:off x="6156176" y="121295"/>
            <a:ext cx="2952328" cy="643409"/>
          </a:xfrm>
          <a:prstGeom prst="flowChartAlternateProcess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중등 영어 </a:t>
            </a:r>
            <a:r>
              <a:rPr lang="en-US" altLang="ko-KR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2-2</a:t>
            </a:r>
            <a:endParaRPr lang="ko-KR" altLang="en-US" sz="2800" dirty="0">
              <a:solidFill>
                <a:srgbClr val="FFFF00"/>
              </a:solidFill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199" name="그룹 198"/>
          <p:cNvGrpSpPr/>
          <p:nvPr/>
        </p:nvGrpSpPr>
        <p:grpSpPr>
          <a:xfrm rot="19910012">
            <a:off x="4309324" y="757556"/>
            <a:ext cx="4629349" cy="4950224"/>
            <a:chOff x="3198010" y="764704"/>
            <a:chExt cx="5894354" cy="6036984"/>
          </a:xfrm>
        </p:grpSpPr>
        <p:grpSp>
          <p:nvGrpSpPr>
            <p:cNvPr id="48" name="그룹 47"/>
            <p:cNvGrpSpPr/>
            <p:nvPr/>
          </p:nvGrpSpPr>
          <p:grpSpPr>
            <a:xfrm>
              <a:off x="5436096" y="764704"/>
              <a:ext cx="1302991" cy="2868632"/>
              <a:chOff x="6300192" y="768600"/>
              <a:chExt cx="1634480" cy="3380479"/>
            </a:xfrm>
          </p:grpSpPr>
          <p:grpSp>
            <p:nvGrpSpPr>
              <p:cNvPr id="49" name="그룹 48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60" name="이등변 삼각형 59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1" name="이등변 삼각형 60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2" name="이등변 삼각형 61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50" name="그룹 49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58" name="타원 57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9" name="타원 58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1" name="그룹 50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56" name="순서도: 지연 55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7" name="순서도: 지연 56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2" name="그룹 51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53" name="타원 52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4" name="타원 53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5" name="타원 54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24" name="그룹 123"/>
            <p:cNvGrpSpPr/>
            <p:nvPr/>
          </p:nvGrpSpPr>
          <p:grpSpPr>
            <a:xfrm rot="10800000">
              <a:off x="5508105" y="3933056"/>
              <a:ext cx="1302991" cy="2868632"/>
              <a:chOff x="6300192" y="768600"/>
              <a:chExt cx="1634480" cy="3380479"/>
            </a:xfrm>
          </p:grpSpPr>
          <p:grpSp>
            <p:nvGrpSpPr>
              <p:cNvPr id="125" name="그룹 12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36" name="이등변 삼각형 13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7" name="이등변 삼각형 13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8" name="이등변 삼각형 13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26" name="그룹 12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34" name="타원 13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5" name="타원 13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7" name="그룹 12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32" name="순서도: 지연 13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3" name="순서도: 지연 13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8" name="그룹 12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29" name="타원 12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0" name="타원 12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1" name="타원 13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39" name="그룹 138"/>
            <p:cNvGrpSpPr/>
            <p:nvPr/>
          </p:nvGrpSpPr>
          <p:grpSpPr>
            <a:xfrm rot="14527420">
              <a:off x="3980830" y="3207918"/>
              <a:ext cx="1302991" cy="2868632"/>
              <a:chOff x="6300192" y="768600"/>
              <a:chExt cx="1634480" cy="3380479"/>
            </a:xfrm>
          </p:grpSpPr>
          <p:grpSp>
            <p:nvGrpSpPr>
              <p:cNvPr id="140" name="그룹 13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51" name="이등변 삼각형 15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2" name="이등변 삼각형 15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3" name="이등변 삼각형 15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41" name="그룹 14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49" name="타원 14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50" name="타원 14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2" name="그룹 14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47" name="순서도: 지연 14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8" name="순서도: 지연 14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3" name="그룹 14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44" name="타원 14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5" name="타원 14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6" name="타원 14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54" name="그룹 153"/>
            <p:cNvGrpSpPr/>
            <p:nvPr/>
          </p:nvGrpSpPr>
          <p:grpSpPr>
            <a:xfrm rot="18307766">
              <a:off x="4028294" y="1500609"/>
              <a:ext cx="1302991" cy="2868632"/>
              <a:chOff x="6300192" y="768600"/>
              <a:chExt cx="1634480" cy="3380479"/>
            </a:xfrm>
          </p:grpSpPr>
          <p:grpSp>
            <p:nvGrpSpPr>
              <p:cNvPr id="155" name="그룹 15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66" name="이등변 삼각형 16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7" name="이등변 삼각형 16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8" name="이등변 삼각형 16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56" name="그룹 15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64" name="타원 16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5" name="타원 16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7" name="그룹 15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62" name="순서도: 지연 16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3" name="순서도: 지연 16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8" name="그룹 15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59" name="타원 15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0" name="타원 15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1" name="타원 16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69" name="그룹 168"/>
            <p:cNvGrpSpPr/>
            <p:nvPr/>
          </p:nvGrpSpPr>
          <p:grpSpPr>
            <a:xfrm rot="3420074">
              <a:off x="6909980" y="1459215"/>
              <a:ext cx="1302991" cy="2868632"/>
              <a:chOff x="6300192" y="768600"/>
              <a:chExt cx="1634480" cy="3380479"/>
            </a:xfrm>
          </p:grpSpPr>
          <p:grpSp>
            <p:nvGrpSpPr>
              <p:cNvPr id="170" name="그룹 16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81" name="이등변 삼각형 18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2" name="이등변 삼각형 18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3" name="이등변 삼각형 18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71" name="그룹 17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79" name="타원 17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80" name="타원 17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2" name="그룹 17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77" name="순서도: 지연 17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8" name="순서도: 지연 17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3" name="그룹 17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74" name="타원 17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5" name="타원 17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6" name="타원 17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84" name="그룹 183"/>
            <p:cNvGrpSpPr/>
            <p:nvPr/>
          </p:nvGrpSpPr>
          <p:grpSpPr>
            <a:xfrm rot="7013989">
              <a:off x="7006552" y="3133200"/>
              <a:ext cx="1302991" cy="2868632"/>
              <a:chOff x="6300192" y="768600"/>
              <a:chExt cx="1634480" cy="3380479"/>
            </a:xfrm>
          </p:grpSpPr>
          <p:grpSp>
            <p:nvGrpSpPr>
              <p:cNvPr id="185" name="그룹 18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96" name="이등변 삼각형 19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7" name="이등변 삼각형 19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8" name="이등변 삼각형 19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86" name="그룹 18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94" name="타원 19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5" name="타원 19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7" name="그룹 18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92" name="순서도: 지연 19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3" name="순서도: 지연 19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8" name="그룹 18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89" name="타원 18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0" name="타원 18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1" name="타원 19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</p:grpSp>
      <p:sp>
        <p:nvSpPr>
          <p:cNvPr id="202" name="모서리가 둥근 직사각형 201"/>
          <p:cNvSpPr/>
          <p:nvPr/>
        </p:nvSpPr>
        <p:spPr>
          <a:xfrm>
            <a:off x="307800" y="3112110"/>
            <a:ext cx="4664928" cy="3079992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Lesson 09</a:t>
            </a:r>
          </a:p>
          <a:p>
            <a:pPr algn="ctr"/>
            <a:endParaRPr lang="en-US" altLang="ko-KR" sz="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altLang="ko-KR" sz="4000" dirty="0" smtClean="0">
                <a:solidFill>
                  <a:schemeClr val="bg1"/>
                </a:solidFill>
              </a:rPr>
              <a:t>I know the girl </a:t>
            </a:r>
          </a:p>
          <a:p>
            <a:pPr algn="ctr"/>
            <a:r>
              <a:rPr lang="en-US" altLang="ko-KR" sz="4000" dirty="0" smtClean="0">
                <a:solidFill>
                  <a:srgbClr val="FFFF00"/>
                </a:solidFill>
              </a:rPr>
              <a:t>who</a:t>
            </a:r>
            <a:r>
              <a:rPr lang="en-US" altLang="ko-KR" sz="4000" dirty="0" smtClean="0">
                <a:solidFill>
                  <a:schemeClr val="bg1"/>
                </a:solidFill>
              </a:rPr>
              <a:t> is laughing over there.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101" name="순서도: 지연 100"/>
          <p:cNvSpPr/>
          <p:nvPr/>
        </p:nvSpPr>
        <p:spPr>
          <a:xfrm rot="5400000">
            <a:off x="1128081" y="-136368"/>
            <a:ext cx="2027301" cy="2268252"/>
          </a:xfrm>
          <a:prstGeom prst="flowChartDelay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1151618" y="1090336"/>
            <a:ext cx="2124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solidFill>
                  <a:schemeClr val="accent2">
                    <a:lumMod val="75000"/>
                  </a:schemeClr>
                </a:solidFill>
              </a:rPr>
              <a:t>진도</a:t>
            </a:r>
            <a:r>
              <a:rPr lang="en-US" altLang="ko-KR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ko-KR" altLang="en-US" sz="3200" dirty="0">
                <a:solidFill>
                  <a:schemeClr val="accent2">
                    <a:lumMod val="75000"/>
                  </a:schemeClr>
                </a:solidFill>
              </a:rPr>
              <a:t>교재</a:t>
            </a:r>
            <a:endParaRPr lang="ko-KR" altLang="en-US" sz="3200" dirty="0"/>
          </a:p>
          <a:p>
            <a:endParaRPr lang="ko-KR" altLang="en-US" sz="3200" dirty="0"/>
          </a:p>
        </p:txBody>
      </p:sp>
      <p:grpSp>
        <p:nvGrpSpPr>
          <p:cNvPr id="107" name="그룹 106"/>
          <p:cNvGrpSpPr/>
          <p:nvPr/>
        </p:nvGrpSpPr>
        <p:grpSpPr>
          <a:xfrm>
            <a:off x="623525" y="126105"/>
            <a:ext cx="1116124" cy="905786"/>
            <a:chOff x="575556" y="158322"/>
            <a:chExt cx="1116124" cy="905786"/>
          </a:xfrm>
        </p:grpSpPr>
        <p:sp>
          <p:nvSpPr>
            <p:cNvPr id="108" name="타원 107"/>
            <p:cNvSpPr/>
            <p:nvPr/>
          </p:nvSpPr>
          <p:spPr>
            <a:xfrm>
              <a:off x="575556" y="158322"/>
              <a:ext cx="900100" cy="90578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 smtClean="0">
                  <a:latin typeface="HY강B" pitchFamily="18" charset="-127"/>
                  <a:ea typeface="HY강B" pitchFamily="18" charset="-127"/>
                </a:rPr>
                <a:t> </a:t>
              </a:r>
              <a:endParaRPr lang="ko-KR" altLang="en-US" sz="2400" dirty="0"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47564" y="332656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dirty="0" smtClean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rPr>
                <a:t>올</a:t>
              </a:r>
              <a:endParaRPr lang="ko-KR" altLang="en-US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971600" y="404664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smtClean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rPr>
                <a:t>댓</a:t>
              </a:r>
              <a:endParaRPr lang="ko-KR" altLang="en-US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72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841510"/>
            <a:ext cx="9144000" cy="60164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just">
              <a:lnSpc>
                <a:spcPct val="140000"/>
              </a:lnSpc>
            </a:pPr>
            <a:r>
              <a:rPr lang="en-US" altLang="ko-KR" sz="3000" dirty="0" smtClean="0">
                <a:solidFill>
                  <a:schemeClr val="tx1"/>
                </a:solidFill>
              </a:rPr>
              <a:t>    A </a:t>
            </a:r>
            <a:r>
              <a:rPr lang="en-US" altLang="ko-KR" sz="3000" dirty="0">
                <a:solidFill>
                  <a:schemeClr val="tx1"/>
                </a:solidFill>
              </a:rPr>
              <a:t>woman </a:t>
            </a:r>
            <a:r>
              <a:rPr lang="en-US" altLang="ko-KR" sz="3000" dirty="0" smtClean="0">
                <a:solidFill>
                  <a:schemeClr val="tx1"/>
                </a:solidFill>
              </a:rPr>
              <a:t> who was </a:t>
            </a:r>
            <a:r>
              <a:rPr lang="en-US" altLang="ko-KR" sz="3000" dirty="0">
                <a:solidFill>
                  <a:schemeClr val="tx1"/>
                </a:solidFill>
              </a:rPr>
              <a:t>suffering from a backache </a:t>
            </a:r>
            <a:r>
              <a:rPr lang="en-US" altLang="ko-KR" sz="3000" dirty="0" smtClean="0">
                <a:solidFill>
                  <a:schemeClr val="tx1"/>
                </a:solidFill>
              </a:rPr>
              <a:t> was advised to </a:t>
            </a:r>
            <a:r>
              <a:rPr lang="en-US" altLang="ko-KR" sz="3000" dirty="0">
                <a:solidFill>
                  <a:schemeClr val="tx1"/>
                </a:solidFill>
              </a:rPr>
              <a:t>take hot baths. </a:t>
            </a:r>
            <a:r>
              <a:rPr lang="en-US" altLang="ko-KR" sz="3000" dirty="0" smtClean="0">
                <a:solidFill>
                  <a:schemeClr val="tx1"/>
                </a:solidFill>
              </a:rPr>
              <a:t>What she </a:t>
            </a:r>
            <a:r>
              <a:rPr lang="en-US" altLang="ko-KR" sz="3000" dirty="0">
                <a:solidFill>
                  <a:schemeClr val="tx1"/>
                </a:solidFill>
              </a:rPr>
              <a:t>wanted to know </a:t>
            </a:r>
            <a:r>
              <a:rPr lang="en-US" altLang="ko-KR" sz="3000" dirty="0" smtClean="0">
                <a:solidFill>
                  <a:schemeClr val="tx1"/>
                </a:solidFill>
              </a:rPr>
              <a:t>is     how long </a:t>
            </a:r>
            <a:r>
              <a:rPr lang="en-US" altLang="ko-KR" sz="3000" dirty="0">
                <a:solidFill>
                  <a:schemeClr val="tx1"/>
                </a:solidFill>
              </a:rPr>
              <a:t>she had to stay in </a:t>
            </a:r>
            <a:r>
              <a:rPr lang="en-US" altLang="ko-KR" sz="3000" dirty="0" smtClean="0">
                <a:solidFill>
                  <a:schemeClr val="tx1"/>
                </a:solidFill>
              </a:rPr>
              <a:t>the bathtub,  so </a:t>
            </a:r>
            <a:r>
              <a:rPr lang="en-US" altLang="ko-KR" sz="3000" dirty="0">
                <a:solidFill>
                  <a:schemeClr val="tx1"/>
                </a:solidFill>
              </a:rPr>
              <a:t>she called her doctor </a:t>
            </a:r>
            <a:r>
              <a:rPr lang="en-US" altLang="ko-KR" sz="3000" dirty="0" smtClean="0">
                <a:solidFill>
                  <a:schemeClr val="tx1"/>
                </a:solidFill>
              </a:rPr>
              <a:t> for advice. The </a:t>
            </a:r>
            <a:r>
              <a:rPr lang="en-US" altLang="ko-KR" sz="3000" dirty="0">
                <a:solidFill>
                  <a:schemeClr val="tx1"/>
                </a:solidFill>
              </a:rPr>
              <a:t>doctor was about to answer her question </a:t>
            </a:r>
            <a:r>
              <a:rPr lang="en-US" altLang="ko-KR" sz="3000" dirty="0" smtClean="0">
                <a:solidFill>
                  <a:schemeClr val="tx1"/>
                </a:solidFill>
              </a:rPr>
              <a:t> and then another </a:t>
            </a:r>
            <a:r>
              <a:rPr lang="en-US" altLang="ko-KR" sz="3000" dirty="0">
                <a:solidFill>
                  <a:schemeClr val="tx1"/>
                </a:solidFill>
              </a:rPr>
              <a:t>call came in. The </a:t>
            </a:r>
            <a:r>
              <a:rPr lang="en-US" altLang="ko-KR" sz="3000" dirty="0" smtClean="0">
                <a:solidFill>
                  <a:schemeClr val="tx1"/>
                </a:solidFill>
              </a:rPr>
              <a:t>other call  </a:t>
            </a:r>
            <a:r>
              <a:rPr lang="en-US" altLang="ko-KR" sz="3000" dirty="0">
                <a:solidFill>
                  <a:schemeClr val="tx1"/>
                </a:solidFill>
              </a:rPr>
              <a:t>sounded like </a:t>
            </a:r>
            <a:r>
              <a:rPr lang="en-US" altLang="ko-KR" sz="3000" dirty="0" smtClean="0">
                <a:solidFill>
                  <a:schemeClr val="tx1"/>
                </a:solidFill>
              </a:rPr>
              <a:t>an emergency. </a:t>
            </a:r>
            <a:r>
              <a:rPr lang="en-US" altLang="ko-KR" sz="3000" dirty="0">
                <a:solidFill>
                  <a:schemeClr val="tx1"/>
                </a:solidFill>
              </a:rPr>
              <a:t>So the doctor said to the </a:t>
            </a:r>
            <a:r>
              <a:rPr lang="en-US" altLang="ko-KR" sz="3000" dirty="0" smtClean="0">
                <a:solidFill>
                  <a:schemeClr val="tx1"/>
                </a:solidFill>
              </a:rPr>
              <a:t>woman,  “</a:t>
            </a:r>
            <a:r>
              <a:rPr lang="en-US" altLang="ko-KR" sz="3000" u="sng" dirty="0">
                <a:solidFill>
                  <a:schemeClr val="tx1"/>
                </a:solidFill>
              </a:rPr>
              <a:t>Just a minute</a:t>
            </a:r>
            <a:r>
              <a:rPr lang="en-US" altLang="ko-KR" sz="3000" dirty="0" smtClean="0">
                <a:solidFill>
                  <a:schemeClr val="tx1"/>
                </a:solidFill>
              </a:rPr>
              <a:t>,”  and </a:t>
            </a:r>
            <a:r>
              <a:rPr lang="en-US" altLang="ko-KR" sz="3000" dirty="0">
                <a:solidFill>
                  <a:schemeClr val="tx1"/>
                </a:solidFill>
              </a:rPr>
              <a:t>picked up </a:t>
            </a:r>
            <a:r>
              <a:rPr lang="en-US" altLang="ko-KR" sz="3000" dirty="0" smtClean="0">
                <a:solidFill>
                  <a:schemeClr val="tx1"/>
                </a:solidFill>
              </a:rPr>
              <a:t>the emergency call. </a:t>
            </a:r>
            <a:r>
              <a:rPr lang="en-US" altLang="ko-KR" sz="3000" dirty="0">
                <a:solidFill>
                  <a:schemeClr val="tx1"/>
                </a:solidFill>
              </a:rPr>
              <a:t>The woman hung up the phone </a:t>
            </a:r>
            <a:r>
              <a:rPr lang="en-US" altLang="ko-KR" sz="3000" dirty="0" smtClean="0">
                <a:solidFill>
                  <a:schemeClr val="tx1"/>
                </a:solidFill>
              </a:rPr>
              <a:t> and </a:t>
            </a:r>
            <a:r>
              <a:rPr lang="en-US" altLang="ko-KR" sz="3000" dirty="0">
                <a:solidFill>
                  <a:schemeClr val="tx1"/>
                </a:solidFill>
              </a:rPr>
              <a:t>thought that </a:t>
            </a:r>
            <a:r>
              <a:rPr lang="en-US" altLang="ko-KR" sz="3000" dirty="0" smtClean="0">
                <a:solidFill>
                  <a:schemeClr val="tx1"/>
                </a:solidFill>
              </a:rPr>
              <a:t> it </a:t>
            </a:r>
            <a:r>
              <a:rPr lang="en-US" altLang="ko-KR" sz="3000" dirty="0">
                <a:solidFill>
                  <a:schemeClr val="tx1"/>
                </a:solidFill>
              </a:rPr>
              <a:t>was </a:t>
            </a:r>
            <a:r>
              <a:rPr lang="en-US" altLang="ko-KR" sz="3000" dirty="0" smtClean="0">
                <a:solidFill>
                  <a:schemeClr val="tx1"/>
                </a:solidFill>
              </a:rPr>
              <a:t>very easy  to </a:t>
            </a:r>
            <a:r>
              <a:rPr lang="en-US" altLang="ko-KR" sz="3000" dirty="0">
                <a:solidFill>
                  <a:schemeClr val="tx1"/>
                </a:solidFill>
              </a:rPr>
              <a:t>take a hot bath</a:t>
            </a:r>
            <a:r>
              <a:rPr lang="en-US" altLang="ko-KR" sz="3000" dirty="0" smtClean="0">
                <a:solidFill>
                  <a:schemeClr val="tx1"/>
                </a:solidFill>
              </a:rPr>
              <a:t>.</a:t>
            </a:r>
          </a:p>
          <a:p>
            <a:endParaRPr lang="en-US" altLang="ko-KR" sz="1600" dirty="0" smtClean="0">
              <a:solidFill>
                <a:schemeClr val="tx1"/>
              </a:solidFill>
              <a:latin typeface="08서울남산체 B" pitchFamily="18" charset="-127"/>
              <a:ea typeface="08서울남산체 B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Reading   step1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4489849" y="2060848"/>
            <a:ext cx="87423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86587" y="2060848"/>
            <a:ext cx="174910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flipV="1">
            <a:off x="5669608" y="3318669"/>
            <a:ext cx="2070744" cy="61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882088" y="4581128"/>
            <a:ext cx="208909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6660232" y="5301208"/>
            <a:ext cx="17281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H="1">
            <a:off x="2051720" y="1052736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 flipH="1">
            <a:off x="8993462" y="1722294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flipH="1">
            <a:off x="8244408" y="1037136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H="1">
            <a:off x="6732240" y="2342294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flipH="1">
            <a:off x="1763688" y="2924944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 flipH="1">
            <a:off x="2195736" y="3645024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4932040" y="5958015"/>
            <a:ext cx="145334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6513" y="2730406"/>
            <a:ext cx="13311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얼마나 오래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6512" y="2082334"/>
            <a:ext cx="2749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하도록 충고</a:t>
            </a:r>
            <a:r>
              <a:rPr lang="en-US" altLang="ko-KR" sz="1600" dirty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[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조언</a:t>
            </a:r>
            <a:r>
              <a:rPr lang="en-US" altLang="ko-KR" sz="1600" dirty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]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을 받다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3531" y="3324792"/>
            <a:ext cx="1654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막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하려고 하다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32255" y="4581128"/>
            <a:ext cx="15675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처럼 들리다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50066" y="2060848"/>
            <a:ext cx="3188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err="1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선행사를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 포함하는 관계대명사</a:t>
            </a:r>
            <a:endParaRPr lang="en-US" altLang="ko-KR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72200" y="5301208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전화를 받다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cxnSp>
        <p:nvCxnSpPr>
          <p:cNvPr id="24" name="직선 연결선 23"/>
          <p:cNvCxnSpPr/>
          <p:nvPr/>
        </p:nvCxnSpPr>
        <p:spPr>
          <a:xfrm flipH="1">
            <a:off x="683568" y="4221088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flipH="1">
            <a:off x="2305348" y="4886085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 flipH="1">
            <a:off x="5436096" y="4869160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 flipH="1">
            <a:off x="8244408" y="5517232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 flipH="1">
            <a:off x="2123728" y="6165304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 flipH="1">
            <a:off x="4860032" y="6165304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8422472" y="1397176"/>
            <a:ext cx="686032" cy="3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flipV="1">
            <a:off x="86587" y="2702334"/>
            <a:ext cx="1461077" cy="658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2387716" y="2708920"/>
            <a:ext cx="10321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5066108" y="6525344"/>
            <a:ext cx="116207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>
            <a:off x="2267744" y="6525344"/>
            <a:ext cx="28703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306471" y="2702334"/>
            <a:ext cx="1329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해야 했다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77243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255155" y="6525344"/>
            <a:ext cx="829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err="1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진주어</a:t>
            </a:r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015716" y="6525344"/>
            <a:ext cx="9721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가주어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111139" y="5949280"/>
            <a:ext cx="1477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전화를 끊다</a:t>
            </a:r>
            <a:endParaRPr lang="en-US" altLang="ko-KR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265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28" grpId="0"/>
      <p:bldP spid="30" grpId="0"/>
      <p:bldP spid="31" grpId="0"/>
      <p:bldP spid="47" grpId="0"/>
      <p:bldP spid="49" grpId="0"/>
      <p:bldP spid="50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3000" dirty="0">
                <a:solidFill>
                  <a:schemeClr val="tx1"/>
                </a:solidFill>
              </a:rPr>
              <a:t> </a:t>
            </a:r>
            <a:r>
              <a:rPr lang="en-US" altLang="ko-KR" sz="3000" dirty="0" smtClean="0">
                <a:solidFill>
                  <a:schemeClr val="tx1"/>
                </a:solidFill>
              </a:rPr>
              <a:t>   We </a:t>
            </a:r>
            <a:r>
              <a:rPr lang="en-US" altLang="ko-KR" sz="3000" dirty="0">
                <a:solidFill>
                  <a:schemeClr val="tx1"/>
                </a:solidFill>
              </a:rPr>
              <a:t>call books great friends. They can help </a:t>
            </a:r>
            <a:r>
              <a:rPr lang="en-US" altLang="ko-KR" sz="3000" dirty="0" smtClean="0">
                <a:solidFill>
                  <a:schemeClr val="tx1"/>
                </a:solidFill>
              </a:rPr>
              <a:t>you to </a:t>
            </a:r>
            <a:r>
              <a:rPr lang="en-US" altLang="ko-KR" sz="3000" dirty="0">
                <a:solidFill>
                  <a:schemeClr val="tx1"/>
                </a:solidFill>
              </a:rPr>
              <a:t>learn everything </a:t>
            </a:r>
            <a:r>
              <a:rPr lang="en-US" altLang="ko-KR" sz="3000" b="1" dirty="0">
                <a:solidFill>
                  <a:schemeClr val="tx1"/>
                </a:solidFill>
              </a:rPr>
              <a:t>that </a:t>
            </a:r>
            <a:r>
              <a:rPr lang="en-US" altLang="ko-KR" sz="3000" dirty="0">
                <a:solidFill>
                  <a:schemeClr val="tx1"/>
                </a:solidFill>
              </a:rPr>
              <a:t>you want to know. </a:t>
            </a:r>
            <a:r>
              <a:rPr lang="en-US" altLang="ko-KR" sz="3000" dirty="0" smtClean="0">
                <a:solidFill>
                  <a:schemeClr val="tx1"/>
                </a:solidFill>
              </a:rPr>
              <a:t>They can go anywhere with you. You can read about animals</a:t>
            </a:r>
            <a:r>
              <a:rPr lang="en-US" altLang="ko-KR" sz="3000" dirty="0">
                <a:solidFill>
                  <a:schemeClr val="tx1"/>
                </a:solidFill>
              </a:rPr>
              <a:t>, far-away places, people, and </a:t>
            </a:r>
            <a:r>
              <a:rPr lang="en-US" altLang="ko-KR" sz="3000" dirty="0" smtClean="0">
                <a:solidFill>
                  <a:schemeClr val="tx1"/>
                </a:solidFill>
              </a:rPr>
              <a:t>anything else</a:t>
            </a:r>
            <a:r>
              <a:rPr lang="en-US" altLang="ko-KR" sz="3000" dirty="0">
                <a:solidFill>
                  <a:schemeClr val="tx1"/>
                </a:solidFill>
              </a:rPr>
              <a:t>. Find a good book to read and read it </a:t>
            </a:r>
            <a:r>
              <a:rPr lang="en-US" altLang="ko-KR" sz="3000" dirty="0" smtClean="0">
                <a:solidFill>
                  <a:schemeClr val="tx1"/>
                </a:solidFill>
              </a:rPr>
              <a:t>everyday</a:t>
            </a:r>
            <a:r>
              <a:rPr lang="en-US" altLang="ko-KR" sz="3000" dirty="0">
                <a:solidFill>
                  <a:schemeClr val="tx1"/>
                </a:solidFill>
              </a:rPr>
              <a:t>. You will </a:t>
            </a:r>
            <a:r>
              <a:rPr lang="en-US" altLang="ko-KR" sz="3000" dirty="0" smtClean="0">
                <a:solidFill>
                  <a:schemeClr val="tx1"/>
                </a:solidFill>
              </a:rPr>
              <a:t>enjoy reading </a:t>
            </a:r>
            <a:r>
              <a:rPr lang="en-US" altLang="ko-KR" sz="3000" dirty="0">
                <a:solidFill>
                  <a:schemeClr val="tx1"/>
                </a:solidFill>
              </a:rPr>
              <a:t>books</a:t>
            </a:r>
            <a:r>
              <a:rPr lang="en-US" altLang="ko-KR" sz="30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3000" dirty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30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3000" dirty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Reading   step2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97090" y="467380"/>
            <a:ext cx="165092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1 </a:t>
            </a:r>
            <a:r>
              <a:rPr lang="ko-KR" altLang="en-US" dirty="0" smtClean="0">
                <a:solidFill>
                  <a:schemeClr val="bg1"/>
                </a:solidFill>
              </a:rPr>
              <a:t>번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23" name="직선 연결선 22"/>
          <p:cNvCxnSpPr/>
          <p:nvPr/>
        </p:nvCxnSpPr>
        <p:spPr>
          <a:xfrm>
            <a:off x="5508104" y="1424762"/>
            <a:ext cx="68407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flipV="1">
            <a:off x="7130912" y="1406851"/>
            <a:ext cx="1905584" cy="1791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2904884" y="2132856"/>
            <a:ext cx="7310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71500" y="2132856"/>
            <a:ext cx="9001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1211269" y="4221088"/>
            <a:ext cx="120049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71500" y="4941168"/>
            <a:ext cx="126014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flipV="1">
            <a:off x="1149319" y="1400926"/>
            <a:ext cx="596367" cy="118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>
            <a:off x="8178156" y="4221088"/>
            <a:ext cx="9303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9552" y="1434262"/>
            <a:ext cx="336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call A B: A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를 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B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라고 부르다</a:t>
            </a:r>
            <a:endParaRPr lang="en-US" altLang="ko-KR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28084" y="1424762"/>
            <a:ext cx="828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=Books</a:t>
            </a:r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50710" y="1434262"/>
            <a:ext cx="3173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help+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목적어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+to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부정사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동사원형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)</a:t>
            </a:r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11760" y="2124145"/>
            <a:ext cx="1992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목적격 관계대명사</a:t>
            </a:r>
            <a:endParaRPr lang="en-US" altLang="ko-KR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  <a:p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1355" y="4242574"/>
            <a:ext cx="26886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to 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부정사 형용사적 용법</a:t>
            </a:r>
            <a:endParaRPr lang="en-US" altLang="ko-KR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180" y="4932457"/>
            <a:ext cx="2335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enjoy + 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동명사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목적어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)</a:t>
            </a:r>
          </a:p>
          <a:p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81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3" grpId="0"/>
      <p:bldP spid="35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3000" dirty="0">
                <a:solidFill>
                  <a:schemeClr val="tx1"/>
                </a:solidFill>
              </a:rPr>
              <a:t> </a:t>
            </a:r>
            <a:r>
              <a:rPr lang="en-US" altLang="ko-KR" sz="3000" dirty="0" smtClean="0">
                <a:solidFill>
                  <a:schemeClr val="tx1"/>
                </a:solidFill>
              </a:rPr>
              <a:t>   There </a:t>
            </a:r>
            <a:r>
              <a:rPr lang="en-US" altLang="ko-KR" sz="3000" dirty="0">
                <a:solidFill>
                  <a:schemeClr val="tx1"/>
                </a:solidFill>
              </a:rPr>
              <a:t>is a fruit </a:t>
            </a:r>
            <a:r>
              <a:rPr lang="en-US" altLang="ko-KR" sz="3000" b="1" dirty="0">
                <a:solidFill>
                  <a:schemeClr val="tx1"/>
                </a:solidFill>
              </a:rPr>
              <a:t>which </a:t>
            </a:r>
            <a:r>
              <a:rPr lang="en-US" altLang="ko-KR" sz="3000" dirty="0">
                <a:solidFill>
                  <a:schemeClr val="tx1"/>
                </a:solidFill>
              </a:rPr>
              <a:t>is called ‘Durian.’ It smells </a:t>
            </a:r>
            <a:r>
              <a:rPr lang="en-US" altLang="ko-KR" sz="3000" dirty="0" smtClean="0">
                <a:solidFill>
                  <a:schemeClr val="tx1"/>
                </a:solidFill>
              </a:rPr>
              <a:t>very bad</a:t>
            </a:r>
            <a:r>
              <a:rPr lang="en-US" altLang="ko-KR" sz="3000" dirty="0">
                <a:solidFill>
                  <a:schemeClr val="tx1"/>
                </a:solidFill>
              </a:rPr>
              <a:t>, but </a:t>
            </a:r>
            <a:r>
              <a:rPr lang="en-US" altLang="ko-KR" sz="3000" dirty="0" smtClean="0">
                <a:solidFill>
                  <a:schemeClr val="tx1"/>
                </a:solidFill>
              </a:rPr>
              <a:t>it is </a:t>
            </a:r>
            <a:r>
              <a:rPr lang="en-US" altLang="ko-KR" sz="3000" dirty="0">
                <a:solidFill>
                  <a:schemeClr val="tx1"/>
                </a:solidFill>
              </a:rPr>
              <a:t>delicious. No one wants to try the fruit at </a:t>
            </a:r>
            <a:r>
              <a:rPr lang="en-US" altLang="ko-KR" sz="3000" dirty="0" smtClean="0">
                <a:solidFill>
                  <a:schemeClr val="tx1"/>
                </a:solidFill>
              </a:rPr>
              <a:t>first because </a:t>
            </a:r>
            <a:r>
              <a:rPr lang="en-US" altLang="ko-KR" sz="3000" dirty="0">
                <a:solidFill>
                  <a:schemeClr val="tx1"/>
                </a:solidFill>
              </a:rPr>
              <a:t>it looks so ugly and smells so bad. But</a:t>
            </a:r>
          </a:p>
          <a:p>
            <a:pPr algn="just">
              <a:lnSpc>
                <a:spcPct val="150000"/>
              </a:lnSpc>
            </a:pPr>
            <a:r>
              <a:rPr lang="en-US" altLang="ko-KR" sz="3000" dirty="0">
                <a:solidFill>
                  <a:schemeClr val="tx1"/>
                </a:solidFill>
              </a:rPr>
              <a:t>you will be shocked when you enjoy such </a:t>
            </a:r>
            <a:r>
              <a:rPr lang="en-US" altLang="ko-KR" sz="3000" dirty="0" smtClean="0">
                <a:solidFill>
                  <a:schemeClr val="tx1"/>
                </a:solidFill>
              </a:rPr>
              <a:t>a delicious </a:t>
            </a:r>
            <a:r>
              <a:rPr lang="en-US" altLang="ko-KR" sz="3000" dirty="0">
                <a:solidFill>
                  <a:schemeClr val="tx1"/>
                </a:solidFill>
              </a:rPr>
              <a:t>taste </a:t>
            </a:r>
            <a:r>
              <a:rPr lang="en-US" altLang="ko-KR" sz="3000" b="1" dirty="0">
                <a:solidFill>
                  <a:schemeClr val="tx1"/>
                </a:solidFill>
              </a:rPr>
              <a:t>which </a:t>
            </a:r>
            <a:r>
              <a:rPr lang="en-US" altLang="ko-KR" sz="3000" dirty="0">
                <a:solidFill>
                  <a:schemeClr val="tx1"/>
                </a:solidFill>
              </a:rPr>
              <a:t>is hiding inside the </a:t>
            </a:r>
            <a:r>
              <a:rPr lang="en-US" altLang="ko-KR" sz="3000" dirty="0" smtClean="0">
                <a:solidFill>
                  <a:schemeClr val="tx1"/>
                </a:solidFill>
              </a:rPr>
              <a:t>shell. Under </a:t>
            </a:r>
            <a:r>
              <a:rPr lang="en-US" altLang="ko-KR" sz="3000" dirty="0">
                <a:solidFill>
                  <a:schemeClr val="tx1"/>
                </a:solidFill>
              </a:rPr>
              <a:t>the outer shell of all things, </a:t>
            </a:r>
            <a:r>
              <a:rPr lang="en-US" altLang="ko-KR" sz="3000" dirty="0" smtClean="0">
                <a:solidFill>
                  <a:schemeClr val="tx1"/>
                </a:solidFill>
              </a:rPr>
              <a:t>something beautiful </a:t>
            </a:r>
            <a:r>
              <a:rPr lang="en-US" altLang="ko-KR" sz="3000" dirty="0">
                <a:solidFill>
                  <a:schemeClr val="tx1"/>
                </a:solidFill>
              </a:rPr>
              <a:t>may be hiding just like the ugly Durian!</a:t>
            </a:r>
            <a:endParaRPr lang="en-US" altLang="ko-KR" sz="3000" dirty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Reading   step2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467380"/>
            <a:ext cx="165092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2</a:t>
            </a:r>
            <a:r>
              <a:rPr lang="en-US" altLang="ko-KR" dirty="0" smtClean="0">
                <a:solidFill>
                  <a:schemeClr val="bg1"/>
                </a:solidFill>
              </a:rPr>
              <a:t> </a:t>
            </a:r>
            <a:r>
              <a:rPr lang="ko-KR" altLang="en-US" dirty="0" smtClean="0">
                <a:solidFill>
                  <a:schemeClr val="bg1"/>
                </a:solidFill>
              </a:rPr>
              <a:t>번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2915816" y="1484784"/>
            <a:ext cx="9637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직선 연결선 20"/>
          <p:cNvCxnSpPr>
            <a:endCxn id="32" idx="0"/>
          </p:cNvCxnSpPr>
          <p:nvPr/>
        </p:nvCxnSpPr>
        <p:spPr>
          <a:xfrm flipV="1">
            <a:off x="7236296" y="1481962"/>
            <a:ext cx="1044116" cy="282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5292080" y="2132856"/>
            <a:ext cx="187220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107504" y="2204864"/>
            <a:ext cx="62587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6305784" y="3501008"/>
            <a:ext cx="28027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1124000" y="4221088"/>
            <a:ext cx="9277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35496" y="4221088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3275856" y="4941168"/>
            <a:ext cx="331236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91780" y="1484784"/>
            <a:ext cx="18362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주격 관계대명사</a:t>
            </a:r>
            <a:endParaRPr lang="en-US" altLang="ko-KR" sz="1600" dirty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12060" y="2132856"/>
            <a:ext cx="2556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want + to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부정사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목적어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)</a:t>
            </a:r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32240" y="3573016"/>
            <a:ext cx="2697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such+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관사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+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형용사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+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명사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99592" y="4242574"/>
            <a:ext cx="1692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주격 관계대명사</a:t>
            </a:r>
            <a:endParaRPr lang="en-US" altLang="ko-KR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60703" y="4941168"/>
            <a:ext cx="4547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-thing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으로 끝나는 명사는 형용사가 뒤에서 수식</a:t>
            </a:r>
            <a:endParaRPr lang="en-US" altLang="ko-KR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  <a:p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08304" y="1481962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smell+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형용사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보어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)</a:t>
            </a:r>
            <a:endParaRPr lang="ko-KR" altLang="en-US" sz="1600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137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11560" y="1973733"/>
            <a:ext cx="7632848" cy="4373439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A</a:t>
            </a:r>
            <a:r>
              <a:rPr lang="en-US" altLang="ko-KR" sz="28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Where were you last night? </a:t>
            </a:r>
          </a:p>
          <a:p>
            <a:pPr marL="355600" indent="-355600"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     I called you, but you weren’t at home.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B  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I went to see a movie with my girlfriend.</a:t>
            </a:r>
          </a:p>
          <a:p>
            <a:pPr marL="355600" indent="-355600"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A   </a:t>
            </a:r>
            <a:r>
              <a:rPr lang="en-US" altLang="ko-KR" sz="2800" dirty="0" smtClean="0">
                <a:solidFill>
                  <a:srgbClr val="002060"/>
                </a:solidFill>
                <a:ea typeface="HY강B" pitchFamily="18" charset="-127"/>
              </a:rPr>
              <a:t>What did you think of the movie?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B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   It was wonderful. I really enjoyed it.</a:t>
            </a:r>
            <a:endParaRPr lang="ko-KR" altLang="en-US" sz="2800" dirty="0">
              <a:solidFill>
                <a:schemeClr val="tx1"/>
              </a:solidFill>
              <a:ea typeface="HY강B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1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971600" y="1325660"/>
            <a:ext cx="423127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의견 묻기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456749" y="1279887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0765" y="1316949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1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9512" y="1199646"/>
            <a:ext cx="4320480" cy="5253690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2600" b="1" dirty="0" smtClean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en-US" altLang="ko-KR" sz="26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6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의견 묻기</a:t>
            </a:r>
            <a:endParaRPr lang="en-US" altLang="ko-KR" sz="2600" b="1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What do you think of </a:t>
            </a:r>
            <a:r>
              <a:rPr lang="en-US" altLang="ko-KR" sz="2100" dirty="0" err="1" smtClean="0">
                <a:solidFill>
                  <a:schemeClr val="tx1"/>
                </a:solidFill>
                <a:ea typeface="HY강B" pitchFamily="18" charset="-127"/>
              </a:rPr>
              <a:t>Sumi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How do[did] you like this food?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What’s your opinion of the movie?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Did you find[think]  it interesting?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What[How] about you?</a:t>
            </a:r>
            <a:endParaRPr lang="ko-KR" altLang="en-US" sz="2100" dirty="0">
              <a:solidFill>
                <a:schemeClr val="tx1"/>
              </a:solidFill>
              <a:ea typeface="HY강B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1</a:t>
            </a:r>
            <a:endParaRPr lang="en-US" altLang="ko-KR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572000" y="1196752"/>
            <a:ext cx="4392488" cy="5256584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ko-KR" altLang="en-US" sz="2400" dirty="0" smtClean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en-US" altLang="ko-KR" sz="24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6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의견에 답하기</a:t>
            </a:r>
            <a:endParaRPr lang="en-US" altLang="ko-KR" sz="2600" b="1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08서울남산체 B" pitchFamily="18" charset="-127"/>
              </a:rPr>
              <a:t>It was very exciting[wonderful/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solidFill>
                  <a:schemeClr val="tx1"/>
                </a:solidFill>
                <a:ea typeface="08서울남산체 B" pitchFamily="18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ea typeface="08서울남산체 B" pitchFamily="18" charset="-127"/>
              </a:rPr>
              <a:t>    nice/ terrific].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08서울남산체 B" pitchFamily="18" charset="-127"/>
              </a:rPr>
              <a:t>It’s terrible.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08서울남산체 B" pitchFamily="18" charset="-127"/>
              </a:rPr>
              <a:t>Yes, I think so.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08서울남산체 B" pitchFamily="18" charset="-127"/>
              </a:rPr>
              <a:t>No, I don’t  think so.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08서울남산체 B" pitchFamily="18" charset="-127"/>
              </a:rPr>
              <a:t>I have no idea.</a:t>
            </a:r>
          </a:p>
        </p:txBody>
      </p:sp>
    </p:spTree>
    <p:extLst>
      <p:ext uri="{BB962C8B-B14F-4D97-AF65-F5344CB8AC3E}">
        <p14:creationId xmlns:p14="http://schemas.microsoft.com/office/powerpoint/2010/main" val="29981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635177" y="1934723"/>
            <a:ext cx="7632848" cy="4176465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A</a:t>
            </a:r>
            <a:r>
              <a:rPr lang="en-US" altLang="ko-KR" sz="2800" dirty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Hi, </a:t>
            </a:r>
            <a:r>
              <a:rPr lang="en-US" altLang="ko-KR" sz="2800" dirty="0" err="1" smtClean="0">
                <a:solidFill>
                  <a:schemeClr val="tx1"/>
                </a:solidFill>
                <a:ea typeface="HY강B" pitchFamily="18" charset="-127"/>
              </a:rPr>
              <a:t>Sora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.</a:t>
            </a:r>
            <a:endParaRPr lang="en-US" altLang="ko-KR" sz="2800" dirty="0">
              <a:solidFill>
                <a:schemeClr val="tx1"/>
              </a:solidFill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B 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Hi, Tony. What’s up? You look so happy.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A</a:t>
            </a: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 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I received a robot as a birthday present.</a:t>
            </a:r>
            <a:endParaRPr lang="en-US" altLang="ko-KR" sz="2800" dirty="0">
              <a:solidFill>
                <a:schemeClr val="tx1"/>
              </a:solidFill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800" dirty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B</a:t>
            </a: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 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Oh, really? </a:t>
            </a:r>
            <a:r>
              <a:rPr lang="en-US" altLang="ko-KR" sz="2800" dirty="0" smtClean="0">
                <a:solidFill>
                  <a:srgbClr val="002060"/>
                </a:solidFill>
                <a:ea typeface="HY강B" pitchFamily="18" charset="-127"/>
              </a:rPr>
              <a:t>I’m so glad to hear that.</a:t>
            </a:r>
            <a:endParaRPr lang="en-US" altLang="ko-KR" sz="2800" dirty="0">
              <a:solidFill>
                <a:srgbClr val="002060"/>
              </a:solidFill>
              <a:ea typeface="HY강B" pitchFamily="18" charset="-127"/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971600" y="1325660"/>
            <a:ext cx="412485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기쁨이나 슬픔 말하기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6" name="눈물 방울 5"/>
          <p:cNvSpPr/>
          <p:nvPr/>
        </p:nvSpPr>
        <p:spPr>
          <a:xfrm rot="16200000">
            <a:off x="491161" y="1279887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177" y="1316949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2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3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6867" y="1147056"/>
            <a:ext cx="4235198" cy="5088078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ko-KR" altLang="en-US" sz="24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600" b="1" dirty="0" smtClean="0">
                <a:solidFill>
                  <a:schemeClr val="tx1"/>
                </a:solidFill>
                <a:ea typeface="HY강B" pitchFamily="18" charset="-127"/>
              </a:rPr>
              <a:t>기쁨 말하기</a:t>
            </a:r>
            <a:endParaRPr lang="en-US" altLang="ko-KR" sz="2600" b="1" dirty="0" smtClean="0">
              <a:solidFill>
                <a:schemeClr val="tx1"/>
              </a:solidFill>
              <a:ea typeface="HY강B" pitchFamily="18" charset="-127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I’m ( so ) glad[happy / excited]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solidFill>
                  <a:schemeClr val="tx1"/>
                </a:solidFill>
                <a:ea typeface="HY강B" pitchFamily="18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     to hear that.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You did a good[ great ] job. /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      Good job.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Great!  / Terrific! / Nice!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Well done!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83163" y="1156852"/>
            <a:ext cx="4176464" cy="5118546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ko-KR" altLang="en-US" sz="24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600" b="1" dirty="0" smtClean="0">
                <a:solidFill>
                  <a:schemeClr val="tx1"/>
                </a:solidFill>
                <a:ea typeface="HY강B" pitchFamily="18" charset="-127"/>
              </a:rPr>
              <a:t>슬픔이나 유감 말하기</a:t>
            </a:r>
            <a:endParaRPr lang="en-US" altLang="ko-KR" sz="2600" b="1" dirty="0" smtClean="0">
              <a:solidFill>
                <a:schemeClr val="tx1"/>
              </a:solidFill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ea typeface="HY강B" pitchFamily="18" charset="-127"/>
              </a:rPr>
              <a:t>I’m sorry[sad] to hear that.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ea typeface="HY강B" pitchFamily="18" charset="-127"/>
              </a:rPr>
              <a:t>I’m disappointed to hear that.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ea typeface="HY강B" pitchFamily="18" charset="-127"/>
              </a:rPr>
              <a:t>That’s too bad.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ea typeface="HY강B" pitchFamily="18" charset="-127"/>
              </a:rPr>
              <a:t>What a pity!</a:t>
            </a:r>
          </a:p>
        </p:txBody>
      </p:sp>
    </p:spTree>
    <p:extLst>
      <p:ext uri="{BB962C8B-B14F-4D97-AF65-F5344CB8AC3E}">
        <p14:creationId xmlns:p14="http://schemas.microsoft.com/office/powerpoint/2010/main" val="25992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83568" y="764704"/>
            <a:ext cx="7380312" cy="381642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Grammar</a:t>
            </a:r>
            <a:r>
              <a:rPr lang="ko-KR" altLang="en-US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32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32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관계대명사 </a:t>
            </a:r>
            <a:r>
              <a:rPr lang="en-US" altLang="ko-KR" sz="32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who / which</a:t>
            </a:r>
          </a:p>
          <a:p>
            <a:pPr marL="1609725" indent="-1609725" algn="just"/>
            <a:r>
              <a:rPr lang="en-US" altLang="ko-KR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</a:t>
            </a:r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A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관계대명사</a:t>
            </a:r>
            <a:endParaRPr lang="en-US" altLang="ko-KR" sz="28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marL="1609725" indent="-1609725" algn="just"/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	B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관계대명사 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who</a:t>
            </a:r>
          </a:p>
          <a:p>
            <a:pPr algn="just"/>
            <a:r>
              <a:rPr lang="en-US" altLang="ko-KR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</a:t>
            </a:r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C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관계대명사 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which</a:t>
            </a:r>
            <a:endParaRPr lang="en-US" altLang="ko-KR" sz="2800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just"/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	      </a:t>
            </a:r>
            <a:r>
              <a:rPr lang="en-US" altLang="ko-KR" sz="32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3200" b="1" spc="-15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관계대명사 </a:t>
            </a:r>
            <a:r>
              <a:rPr lang="en-US" altLang="ko-KR" sz="3200" b="1" spc="-15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that / what</a:t>
            </a:r>
          </a:p>
          <a:p>
            <a:pPr algn="just"/>
            <a:r>
              <a:rPr lang="en-US" altLang="ko-KR" sz="3000" spc="-15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</a:t>
            </a:r>
            <a:r>
              <a:rPr lang="en-US" altLang="ko-KR" sz="3000" spc="-15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</a:t>
            </a:r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A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관계대명사 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that</a:t>
            </a:r>
            <a:endParaRPr lang="en-US" altLang="ko-KR" sz="28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just"/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	B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관계대명사 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what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683568" y="5085184"/>
            <a:ext cx="7380312" cy="139046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06563" indent="-1706563"/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Expression 1.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의견 묻기</a:t>
            </a:r>
            <a:endParaRPr lang="en-US" altLang="ko-KR" sz="28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sz="28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             </a:t>
            </a:r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기쁨이나 슬픔 말하기</a:t>
            </a:r>
            <a:endParaRPr lang="ko-KR" altLang="en-US" sz="28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29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303253" y="1689536"/>
            <a:ext cx="8608305" cy="360039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20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관계대명사란</a:t>
            </a:r>
            <a:r>
              <a:rPr lang="en-US" altLang="ko-KR" sz="20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? </a:t>
            </a: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-  </a:t>
            </a:r>
            <a:r>
              <a:rPr lang="ko-KR" altLang="en-US" sz="20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두 문장을 연결하는 접속사와 대명사의 역할을 동시에 하는 것</a:t>
            </a:r>
            <a:r>
              <a:rPr lang="en-US" altLang="ko-KR" sz="20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-  </a:t>
            </a:r>
            <a:r>
              <a:rPr lang="ko-KR" altLang="en-US" sz="200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선행사가</a:t>
            </a:r>
            <a:r>
              <a:rPr lang="ko-KR" altLang="en-US" sz="20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가리키는 대상이나 격에 따라 형태 변형</a:t>
            </a:r>
            <a:r>
              <a:rPr lang="en-US" altLang="ko-KR" sz="20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-  </a:t>
            </a:r>
            <a:r>
              <a:rPr lang="ko-KR" altLang="en-US" sz="20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관계대명사절은 앞에 나온 </a:t>
            </a:r>
            <a:r>
              <a:rPr lang="ko-KR" altLang="en-US" sz="200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선행사를</a:t>
            </a:r>
            <a:r>
              <a:rPr lang="ko-KR" altLang="en-US" sz="20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수식하는 형용사 역할</a:t>
            </a:r>
            <a:r>
              <a:rPr lang="en-US" altLang="ko-KR" sz="20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100" dirty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980728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관계대명사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1.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관계대명사 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who/which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" name="눈물 방울 2"/>
          <p:cNvSpPr/>
          <p:nvPr/>
        </p:nvSpPr>
        <p:spPr>
          <a:xfrm rot="16200000">
            <a:off x="297294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96718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A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475656" y="5796506"/>
            <a:ext cx="6552728" cy="1013026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b="1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선행사</a:t>
            </a:r>
            <a:endParaRPr lang="en-US" altLang="ko-KR" sz="2100" b="1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관계대명사 앞에 오는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대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명사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  <a:endParaRPr lang="en-US" altLang="ko-KR" sz="2100" dirty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뒤에 오는 관계대명사절의 수식을 받는다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</p:txBody>
      </p:sp>
      <p:sp>
        <p:nvSpPr>
          <p:cNvPr id="11" name="오각형 10"/>
          <p:cNvSpPr/>
          <p:nvPr/>
        </p:nvSpPr>
        <p:spPr>
          <a:xfrm>
            <a:off x="899592" y="5364458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34"/>
              </p:ext>
            </p:extLst>
          </p:nvPr>
        </p:nvGraphicFramePr>
        <p:xfrm>
          <a:off x="657334" y="3727156"/>
          <a:ext cx="765047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618"/>
                <a:gridCol w="1912618"/>
                <a:gridCol w="1912618"/>
                <a:gridCol w="1912618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선행사</a:t>
                      </a:r>
                      <a:endParaRPr lang="ko-KR" altLang="en-US" sz="1600" b="1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주격</a:t>
                      </a:r>
                      <a:endParaRPr lang="ko-KR" altLang="en-US" sz="1600" b="1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소유격</a:t>
                      </a:r>
                      <a:endParaRPr lang="ko-KR" altLang="en-US" sz="1600" b="1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HY강B" panose="02030600000101010101" pitchFamily="18" charset="-127"/>
                          <a:ea typeface="HY강B" panose="02030600000101010101" pitchFamily="18" charset="-127"/>
                        </a:rPr>
                        <a:t>목적격</a:t>
                      </a:r>
                      <a:endParaRPr lang="ko-KR" altLang="en-US" sz="1600" b="1" dirty="0">
                        <a:latin typeface="HY강B" panose="02030600000101010101" pitchFamily="18" charset="-127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n-lt"/>
                          <a:ea typeface="HY강B" panose="02030600000101010101" pitchFamily="18" charset="-127"/>
                        </a:rPr>
                        <a:t>사람</a:t>
                      </a:r>
                      <a:endParaRPr lang="ko-KR" altLang="en-US" sz="1600" b="1" dirty="0">
                        <a:latin typeface="+mn-lt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  <a:ea typeface="HY강B" panose="02030600000101010101" pitchFamily="18" charset="-127"/>
                        </a:rPr>
                        <a:t>who</a:t>
                      </a:r>
                      <a:endParaRPr lang="ko-KR" altLang="en-US" sz="1600" b="0" dirty="0">
                        <a:latin typeface="+mn-lt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  <a:ea typeface="HY강B" panose="02030600000101010101" pitchFamily="18" charset="-127"/>
                        </a:rPr>
                        <a:t>whose</a:t>
                      </a:r>
                      <a:endParaRPr lang="ko-KR" altLang="en-US" sz="1600" b="0" dirty="0">
                        <a:latin typeface="+mn-lt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  <a:ea typeface="HY강B" panose="02030600000101010101" pitchFamily="18" charset="-127"/>
                        </a:rPr>
                        <a:t>whom[who]</a:t>
                      </a:r>
                      <a:endParaRPr lang="ko-KR" altLang="en-US" sz="1600" b="0" dirty="0">
                        <a:latin typeface="+mn-lt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n-lt"/>
                          <a:ea typeface="HY강B" panose="02030600000101010101" pitchFamily="18" charset="-127"/>
                        </a:rPr>
                        <a:t>사물</a:t>
                      </a:r>
                      <a:r>
                        <a:rPr lang="en-US" altLang="ko-KR" sz="1600" b="1" dirty="0" smtClean="0">
                          <a:latin typeface="+mn-lt"/>
                          <a:ea typeface="HY강B" panose="02030600000101010101" pitchFamily="18" charset="-127"/>
                        </a:rPr>
                        <a:t>, </a:t>
                      </a:r>
                      <a:r>
                        <a:rPr lang="ko-KR" altLang="en-US" sz="1600" b="1" dirty="0" smtClean="0">
                          <a:latin typeface="+mn-lt"/>
                          <a:ea typeface="HY강B" panose="02030600000101010101" pitchFamily="18" charset="-127"/>
                        </a:rPr>
                        <a:t>동물</a:t>
                      </a:r>
                      <a:endParaRPr lang="ko-KR" altLang="en-US" sz="1600" b="1" dirty="0">
                        <a:latin typeface="+mn-lt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  <a:ea typeface="HY강B" panose="02030600000101010101" pitchFamily="18" charset="-127"/>
                        </a:rPr>
                        <a:t>which</a:t>
                      </a:r>
                      <a:endParaRPr lang="ko-KR" altLang="en-US" sz="1600" b="0" dirty="0">
                        <a:latin typeface="+mn-lt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  <a:ea typeface="HY강B" panose="02030600000101010101" pitchFamily="18" charset="-127"/>
                        </a:rPr>
                        <a:t>whose, of which</a:t>
                      </a:r>
                      <a:endParaRPr lang="ko-KR" altLang="en-US" sz="1600" b="0" dirty="0">
                        <a:latin typeface="+mn-lt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  <a:ea typeface="HY강B" panose="02030600000101010101" pitchFamily="18" charset="-127"/>
                        </a:rPr>
                        <a:t>which</a:t>
                      </a:r>
                      <a:endParaRPr lang="ko-KR" altLang="en-US" sz="1600" b="0" dirty="0">
                        <a:latin typeface="+mn-lt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n-lt"/>
                          <a:ea typeface="HY강B" panose="02030600000101010101" pitchFamily="18" charset="-127"/>
                        </a:rPr>
                        <a:t>사람</a:t>
                      </a:r>
                      <a:r>
                        <a:rPr lang="en-US" altLang="ko-KR" sz="1600" b="1" dirty="0" smtClean="0">
                          <a:latin typeface="+mn-lt"/>
                          <a:ea typeface="HY강B" panose="02030600000101010101" pitchFamily="18" charset="-127"/>
                        </a:rPr>
                        <a:t>,</a:t>
                      </a:r>
                      <a:r>
                        <a:rPr lang="ko-KR" altLang="en-US" sz="1600" b="1" dirty="0" smtClean="0">
                          <a:latin typeface="+mn-lt"/>
                          <a:ea typeface="HY강B" panose="02030600000101010101" pitchFamily="18" charset="-127"/>
                        </a:rPr>
                        <a:t>동물</a:t>
                      </a:r>
                      <a:r>
                        <a:rPr lang="en-US" altLang="ko-KR" sz="1600" b="1" dirty="0" smtClean="0">
                          <a:latin typeface="+mn-lt"/>
                          <a:ea typeface="HY강B" panose="02030600000101010101" pitchFamily="18" charset="-127"/>
                        </a:rPr>
                        <a:t>, </a:t>
                      </a:r>
                      <a:r>
                        <a:rPr lang="ko-KR" altLang="en-US" sz="1600" b="1" dirty="0" smtClean="0">
                          <a:latin typeface="+mn-lt"/>
                          <a:ea typeface="HY강B" panose="02030600000101010101" pitchFamily="18" charset="-127"/>
                        </a:rPr>
                        <a:t>사물</a:t>
                      </a:r>
                      <a:endParaRPr lang="ko-KR" altLang="en-US" sz="1600" b="1" dirty="0">
                        <a:latin typeface="+mn-lt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  <a:ea typeface="HY강B" panose="02030600000101010101" pitchFamily="18" charset="-127"/>
                        </a:rPr>
                        <a:t>that</a:t>
                      </a:r>
                      <a:endParaRPr lang="ko-KR" altLang="en-US" sz="1600" b="0" dirty="0">
                        <a:latin typeface="+mn-lt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  <a:ea typeface="HY강B" panose="02030600000101010101" pitchFamily="18" charset="-127"/>
                        </a:rPr>
                        <a:t>-</a:t>
                      </a:r>
                      <a:endParaRPr lang="ko-KR" altLang="en-US" sz="1600" b="0" dirty="0">
                        <a:latin typeface="+mn-lt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  <a:ea typeface="HY강B" panose="02030600000101010101" pitchFamily="18" charset="-127"/>
                        </a:rPr>
                        <a:t>that</a:t>
                      </a:r>
                      <a:endParaRPr lang="ko-KR" altLang="en-US" sz="1600" b="0" dirty="0">
                        <a:latin typeface="+mn-lt"/>
                        <a:ea typeface="HY강B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1.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관계대명사 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who/which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92434" y="1728603"/>
            <a:ext cx="8768649" cy="5095277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5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1. who</a:t>
            </a:r>
            <a:r>
              <a:rPr lang="ko-KR" altLang="en-US" sz="25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의 쓰임</a:t>
            </a:r>
            <a:endParaRPr lang="en-US" altLang="ko-KR" sz="2500" b="1" dirty="0" smtClean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I know </a:t>
            </a:r>
            <a:r>
              <a:rPr lang="en-US" altLang="ko-KR" sz="2200" u="sng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the girl</a:t>
            </a: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+ </a:t>
            </a:r>
            <a:r>
              <a:rPr lang="en-US" altLang="ko-KR" sz="2200" u="sng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She</a:t>
            </a: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is laughing over there</a:t>
            </a:r>
            <a:r>
              <a:rPr lang="en-US" altLang="ko-KR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(</a:t>
            </a:r>
            <a:r>
              <a:rPr lang="ko-KR" altLang="en-US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선행사</a:t>
            </a:r>
            <a:r>
              <a:rPr lang="en-US" altLang="ko-KR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:</a:t>
            </a:r>
            <a:r>
              <a:rPr lang="ko-KR" altLang="en-US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사람</a:t>
            </a:r>
            <a:r>
              <a:rPr lang="en-US" altLang="ko-KR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  → I know </a:t>
            </a:r>
            <a:r>
              <a:rPr lang="en-US" altLang="ko-KR" sz="2200" i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the girl </a:t>
            </a:r>
            <a:r>
              <a:rPr lang="en-US" altLang="ko-KR" sz="22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who</a:t>
            </a: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is laughing over there.</a:t>
            </a:r>
          </a:p>
          <a:p>
            <a:pPr algn="just">
              <a:lnSpc>
                <a:spcPct val="150000"/>
              </a:lnSpc>
            </a:pPr>
            <a:r>
              <a:rPr lang="en-US" altLang="ko-KR" sz="2500" b="1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2. who</a:t>
            </a:r>
            <a:r>
              <a:rPr lang="ko-KR" altLang="en-US" sz="2500" b="1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의 격 변화</a:t>
            </a:r>
            <a:endParaRPr lang="en-US" altLang="ko-KR" sz="2500" b="1" dirty="0" smtClean="0">
              <a:solidFill>
                <a:srgbClr val="002060"/>
              </a:solidFill>
              <a:latin typeface="HY강B" pitchFamily="18" charset="-127"/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22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주격 </a:t>
            </a:r>
            <a:r>
              <a:rPr lang="en-US" altLang="ko-KR" sz="22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who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She is </a:t>
            </a:r>
            <a:r>
              <a:rPr lang="en-US" altLang="ko-KR" sz="2200" i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a famous actress</a:t>
            </a: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2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who</a:t>
            </a: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has thousands of fans.</a:t>
            </a:r>
          </a:p>
          <a:p>
            <a:pPr algn="just">
              <a:lnSpc>
                <a:spcPct val="150000"/>
              </a:lnSpc>
            </a:pPr>
            <a:r>
              <a:rPr lang="ko-KR" altLang="en-US" sz="22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소유격 </a:t>
            </a:r>
            <a:r>
              <a:rPr lang="en-US" altLang="ko-KR" sz="22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whose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There is </a:t>
            </a:r>
            <a:r>
              <a:rPr lang="en-US" altLang="ko-KR" sz="2200" i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a carpenter </a:t>
            </a:r>
            <a:r>
              <a:rPr lang="en-US" altLang="ko-KR" sz="22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whose</a:t>
            </a: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wife is also a carpenter.</a:t>
            </a:r>
          </a:p>
          <a:p>
            <a:pPr algn="just">
              <a:lnSpc>
                <a:spcPct val="150000"/>
              </a:lnSpc>
            </a:pPr>
            <a:r>
              <a:rPr lang="ko-KR" altLang="en-US" sz="22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목적격 </a:t>
            </a:r>
            <a:r>
              <a:rPr lang="en-US" altLang="ko-KR" sz="22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whom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Edison is </a:t>
            </a:r>
            <a:r>
              <a:rPr lang="en-US" altLang="ko-KR" sz="2200" i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an inventor </a:t>
            </a:r>
            <a:r>
              <a:rPr lang="en-US" altLang="ko-KR" sz="22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whom</a:t>
            </a: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I admire.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06834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관계대명사 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who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312341" y="977791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FFFF00"/>
                </a:solidFill>
              </a:rPr>
              <a:t>B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1.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관계대명사 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who/which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67847" y="1700843"/>
            <a:ext cx="8608305" cy="5040525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1. which</a:t>
            </a:r>
            <a:r>
              <a:rPr lang="ko-KR" altLang="en-US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의 쓰임</a:t>
            </a:r>
            <a:endParaRPr lang="en-US" altLang="ko-KR" sz="2600" b="1" dirty="0" smtClean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 marL="3589338" indent="-3589338" algn="just">
              <a:lnSpc>
                <a:spcPct val="150000"/>
              </a:lnSpc>
              <a:tabLst>
                <a:tab pos="3767138" algn="l"/>
              </a:tabLst>
            </a:pPr>
            <a:r>
              <a:rPr lang="en-US" altLang="ko-KR" sz="2200" dirty="0" smtClean="0">
                <a:solidFill>
                  <a:schemeClr val="tx1"/>
                </a:solidFill>
                <a:latin typeface="Franklin Gothic Medium"/>
                <a:ea typeface="HY강B" pitchFamily="18" charset="-127"/>
              </a:rPr>
              <a:t>•   </a:t>
            </a: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I like </a:t>
            </a:r>
            <a:r>
              <a:rPr lang="en-US" altLang="ko-KR" sz="2200" u="sng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the house</a:t>
            </a: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 + </a:t>
            </a:r>
            <a:r>
              <a:rPr lang="en-US" altLang="ko-KR" sz="2200" u="sng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It</a:t>
            </a: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has many windows. </a:t>
            </a:r>
            <a:r>
              <a:rPr lang="en-US" altLang="ko-KR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선행사</a:t>
            </a:r>
            <a:r>
              <a:rPr lang="en-US" altLang="ko-KR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사물</a:t>
            </a:r>
            <a:r>
              <a:rPr lang="en-US" altLang="ko-KR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/</a:t>
            </a:r>
            <a:r>
              <a:rPr lang="ko-KR" altLang="en-US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사건</a:t>
            </a:r>
            <a:r>
              <a:rPr lang="en-US" altLang="ko-KR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/</a:t>
            </a:r>
            <a:r>
              <a:rPr lang="ko-KR" altLang="en-US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동물</a:t>
            </a:r>
            <a:r>
              <a:rPr lang="en-US" altLang="ko-KR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   → I like </a:t>
            </a:r>
            <a:r>
              <a:rPr lang="en-US" altLang="ko-KR" sz="2200" i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the house </a:t>
            </a:r>
            <a:r>
              <a:rPr lang="en-US" altLang="ko-KR" sz="22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which</a:t>
            </a: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has many windows.</a:t>
            </a:r>
          </a:p>
          <a:p>
            <a:pPr algn="just">
              <a:lnSpc>
                <a:spcPct val="150000"/>
              </a:lnSpc>
            </a:pPr>
            <a:r>
              <a:rPr lang="en-US" altLang="ko-KR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2. which</a:t>
            </a:r>
            <a:r>
              <a:rPr lang="ko-KR" altLang="en-US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의 격 변화</a:t>
            </a:r>
          </a:p>
          <a:p>
            <a:pPr algn="just">
              <a:lnSpc>
                <a:spcPct val="150000"/>
              </a:lnSpc>
            </a:pP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(1) </a:t>
            </a:r>
            <a:r>
              <a:rPr lang="ko-KR" altLang="en-US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주격 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which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These are </a:t>
            </a:r>
            <a:r>
              <a:rPr lang="en-US" altLang="ko-KR" sz="2200" i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the shoes </a:t>
            </a:r>
            <a:r>
              <a:rPr lang="en-US" altLang="ko-KR" sz="22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which 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are too big for me.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There are </a:t>
            </a:r>
            <a:r>
              <a:rPr lang="en-US" altLang="ko-KR" sz="2200" i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many kinds of fish </a:t>
            </a:r>
            <a:r>
              <a:rPr lang="en-US" altLang="ko-KR" sz="22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which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live in this river.</a:t>
            </a:r>
          </a:p>
          <a:p>
            <a:pPr algn="just">
              <a:lnSpc>
                <a:spcPct val="150000"/>
              </a:lnSpc>
            </a:pPr>
            <a:endParaRPr lang="en-US" altLang="ko-KR" sz="21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관계대명사 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which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297294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C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1.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관계대명사 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who/which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67847" y="1700843"/>
            <a:ext cx="8608305" cy="4248437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2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(2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 </a:t>
            </a:r>
            <a:r>
              <a:rPr lang="ko-KR" altLang="en-US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소유격 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whose / of </a:t>
            </a:r>
            <a:r>
              <a:rPr lang="en-US" altLang="ko-KR" sz="22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which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Look </a:t>
            </a:r>
            <a:r>
              <a:rPr lang="en-US" altLang="ko-KR" sz="22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at </a:t>
            </a:r>
            <a:r>
              <a:rPr lang="en-US" altLang="ko-KR" sz="2200" i="1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the mountain </a:t>
            </a:r>
            <a:r>
              <a:rPr lang="en-US" altLang="ko-KR" sz="2200" b="1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whose</a:t>
            </a:r>
            <a:r>
              <a:rPr lang="en-US" altLang="ko-KR" sz="22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top is covered with snow.</a:t>
            </a:r>
          </a:p>
          <a:p>
            <a:pPr algn="just">
              <a:lnSpc>
                <a:spcPct val="150000"/>
              </a:lnSpc>
            </a:pP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   → Look </a:t>
            </a:r>
            <a:r>
              <a:rPr lang="en-US" altLang="ko-KR" sz="22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at the mountain </a:t>
            </a:r>
            <a:r>
              <a:rPr lang="en-US" altLang="ko-KR" sz="2200" b="1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of which </a:t>
            </a:r>
            <a:r>
              <a:rPr lang="en-US" altLang="ko-KR" sz="22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the top is covered with snow.</a:t>
            </a:r>
          </a:p>
          <a:p>
            <a:pPr algn="just">
              <a:lnSpc>
                <a:spcPct val="150000"/>
              </a:lnSpc>
            </a:pP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   → Look </a:t>
            </a:r>
            <a:r>
              <a:rPr lang="en-US" altLang="ko-KR" sz="22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at the mountain the top </a:t>
            </a:r>
            <a:r>
              <a:rPr lang="en-US" altLang="ko-KR" sz="2200" b="1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of which </a:t>
            </a:r>
            <a:r>
              <a:rPr lang="en-US" altLang="ko-KR" sz="22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is covered with snow.</a:t>
            </a:r>
          </a:p>
          <a:p>
            <a:pPr algn="just">
              <a:lnSpc>
                <a:spcPct val="150000"/>
              </a:lnSpc>
            </a:pPr>
            <a:r>
              <a:rPr lang="en-US" altLang="ko-KR" sz="22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(3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 </a:t>
            </a:r>
            <a:r>
              <a:rPr lang="ko-KR" altLang="en-US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목적격 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which</a:t>
            </a:r>
            <a:endParaRPr lang="en-US" altLang="ko-KR" sz="2200" dirty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That is </a:t>
            </a:r>
            <a:r>
              <a:rPr lang="en-US" altLang="ko-KR" sz="2200" i="1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the table </a:t>
            </a:r>
            <a:r>
              <a:rPr lang="en-US" altLang="ko-KR" sz="2200" b="1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which</a:t>
            </a:r>
            <a:r>
              <a:rPr lang="en-US" altLang="ko-KR" sz="22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I bought in London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Did you find </a:t>
            </a:r>
            <a:r>
              <a:rPr lang="en-US" altLang="ko-KR" sz="2200" i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the key </a:t>
            </a:r>
            <a:r>
              <a:rPr lang="en-US" altLang="ko-KR" sz="22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which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you lost yesterday?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관계대명사 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which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311062" y="1006964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507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C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9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관계대명사 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that/what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순서도: 대체 처리 18"/>
          <p:cNvSpPr/>
          <p:nvPr/>
        </p:nvSpPr>
        <p:spPr>
          <a:xfrm>
            <a:off x="268279" y="1772816"/>
            <a:ext cx="8607441" cy="4752528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4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1. that</a:t>
            </a:r>
            <a:r>
              <a:rPr lang="ko-KR" altLang="en-US" sz="24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의 쓰임과 격 변화</a:t>
            </a:r>
            <a:endParaRPr lang="en-US" altLang="ko-KR" sz="2400" b="1" dirty="0" smtClean="0">
              <a:solidFill>
                <a:schemeClr val="tx2">
                  <a:lumMod val="50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-  </a:t>
            </a:r>
            <a:r>
              <a:rPr lang="ko-KR" altLang="en-US" sz="2200" dirty="0" err="1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선행사가</a:t>
            </a:r>
            <a:r>
              <a:rPr lang="ko-KR" altLang="en-US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사람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, </a:t>
            </a:r>
            <a:r>
              <a:rPr lang="ko-KR" altLang="en-US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동물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, </a:t>
            </a:r>
            <a:r>
              <a:rPr lang="ko-KR" altLang="en-US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사물인 경우</a:t>
            </a:r>
            <a:endParaRPr lang="en-US" altLang="ko-KR" sz="22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-  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주격과 목적격의 형태는 같으며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,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소유격으로는 쓰이지 않음</a:t>
            </a:r>
            <a:endParaRPr lang="en-US" altLang="ko-KR" sz="2200" spc="-150" dirty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(1) </a:t>
            </a:r>
            <a:r>
              <a:rPr lang="ko-KR" altLang="en-US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주격</a:t>
            </a:r>
            <a:endParaRPr lang="en-US" altLang="ko-KR" sz="22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ea typeface="HY강B" panose="02030600000101010101" pitchFamily="18" charset="-127"/>
              </a:rPr>
              <a:t>This is </a:t>
            </a:r>
            <a:r>
              <a:rPr lang="en-US" altLang="ko-KR" sz="2200" i="1" dirty="0" smtClean="0">
                <a:solidFill>
                  <a:schemeClr val="tx1"/>
                </a:solidFill>
                <a:ea typeface="HY강B" panose="02030600000101010101" pitchFamily="18" charset="-127"/>
              </a:rPr>
              <a:t>the boy </a:t>
            </a:r>
            <a:r>
              <a:rPr lang="en-US" altLang="ko-KR" sz="22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that</a:t>
            </a:r>
            <a:r>
              <a:rPr lang="en-US" altLang="ko-KR" sz="2200" dirty="0" smtClean="0">
                <a:solidFill>
                  <a:schemeClr val="tx1"/>
                </a:solidFill>
                <a:ea typeface="HY강B" panose="02030600000101010101" pitchFamily="18" charset="-127"/>
              </a:rPr>
              <a:t> was looking for you.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(2) </a:t>
            </a:r>
            <a:r>
              <a:rPr lang="ko-KR" altLang="en-US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목적격</a:t>
            </a:r>
            <a:endParaRPr lang="en-US" altLang="ko-KR" sz="22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342900" indent="-342900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ea typeface="HY강B" panose="02030600000101010101" pitchFamily="18" charset="-127"/>
              </a:rPr>
              <a:t>It is </a:t>
            </a:r>
            <a:r>
              <a:rPr lang="en-US" altLang="ko-KR" sz="2200" i="1" dirty="0" smtClean="0">
                <a:solidFill>
                  <a:schemeClr val="tx1"/>
                </a:solidFill>
                <a:ea typeface="HY강B" panose="02030600000101010101" pitchFamily="18" charset="-127"/>
              </a:rPr>
              <a:t>the ticket </a:t>
            </a:r>
            <a:r>
              <a:rPr lang="en-US" altLang="ko-KR" sz="22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that</a:t>
            </a:r>
            <a:r>
              <a:rPr lang="en-US" altLang="ko-KR" sz="2200" dirty="0" smtClean="0">
                <a:solidFill>
                  <a:schemeClr val="tx1"/>
                </a:solidFill>
                <a:ea typeface="HY강B" panose="02030600000101010101" pitchFamily="18" charset="-127"/>
              </a:rPr>
              <a:t> my teacher bought for me.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200" i="1" dirty="0" smtClean="0">
                <a:solidFill>
                  <a:schemeClr val="tx1"/>
                </a:solidFill>
                <a:ea typeface="HY강B" panose="02030600000101010101" pitchFamily="18" charset="-127"/>
              </a:rPr>
              <a:t>cf.</a:t>
            </a:r>
            <a:r>
              <a:rPr lang="en-US" altLang="ko-KR" sz="2200" dirty="0" smtClean="0">
                <a:solidFill>
                  <a:schemeClr val="tx1"/>
                </a:solidFill>
                <a:ea typeface="HY강B" panose="02030600000101010101" pitchFamily="18" charset="-127"/>
              </a:rPr>
              <a:t>  Give me the shirt that color is blue. (X)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200" dirty="0" smtClean="0">
                <a:solidFill>
                  <a:schemeClr val="tx1"/>
                </a:solidFill>
                <a:ea typeface="HY강B" panose="02030600000101010101" pitchFamily="18" charset="-127"/>
              </a:rPr>
              <a:t>     → Give me the shirt </a:t>
            </a:r>
            <a:r>
              <a:rPr lang="en-US" altLang="ko-KR" sz="22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whose</a:t>
            </a:r>
            <a:r>
              <a:rPr lang="en-US" altLang="ko-KR" sz="2200" dirty="0" smtClean="0">
                <a:solidFill>
                  <a:schemeClr val="tx1"/>
                </a:solidFill>
                <a:ea typeface="HY강B" panose="02030600000101010101" pitchFamily="18" charset="-127"/>
              </a:rPr>
              <a:t> color is blue. (O)</a:t>
            </a:r>
          </a:p>
        </p:txBody>
      </p:sp>
      <p:sp>
        <p:nvSpPr>
          <p:cNvPr id="12" name="순서도: 대체 처리 11"/>
          <p:cNvSpPr/>
          <p:nvPr/>
        </p:nvSpPr>
        <p:spPr>
          <a:xfrm>
            <a:off x="755576" y="1052736"/>
            <a:ext cx="3528392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관계대명사 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that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3" name="눈물 방울 12"/>
          <p:cNvSpPr/>
          <p:nvPr/>
        </p:nvSpPr>
        <p:spPr>
          <a:xfrm rot="16200000">
            <a:off x="277754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FFFF00"/>
                </a:solidFill>
              </a:rPr>
              <a:t>A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관계대명사 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that/what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9" name="순서도: 대체 처리 18"/>
          <p:cNvSpPr/>
          <p:nvPr/>
        </p:nvSpPr>
        <p:spPr>
          <a:xfrm>
            <a:off x="268279" y="1700810"/>
            <a:ext cx="8607441" cy="489654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6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2. </a:t>
            </a:r>
            <a:r>
              <a:rPr lang="ko-KR" altLang="en-US" sz="26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항상 </a:t>
            </a:r>
            <a:r>
              <a:rPr lang="en-US" altLang="ko-KR" sz="26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that</a:t>
            </a:r>
            <a:r>
              <a:rPr lang="ko-KR" altLang="en-US" sz="2600" b="1" dirty="0" smtClean="0">
                <a:solidFill>
                  <a:schemeClr val="tx2">
                    <a:lumMod val="50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이 쓰이는 경우</a:t>
            </a:r>
            <a:endParaRPr lang="en-US" altLang="ko-KR" sz="2600" b="1" dirty="0" smtClean="0">
              <a:solidFill>
                <a:schemeClr val="tx2">
                  <a:lumMod val="50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(1) </a:t>
            </a:r>
            <a:r>
              <a:rPr lang="ko-KR" altLang="en-US" sz="2200" dirty="0" err="1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선행사가</a:t>
            </a:r>
            <a:r>
              <a:rPr lang="ko-KR" altLang="en-US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최상급의 수식을 받을 때</a:t>
            </a:r>
            <a:endParaRPr lang="en-US" altLang="ko-KR" sz="22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This is </a:t>
            </a:r>
            <a:r>
              <a:rPr lang="en-US" altLang="ko-KR" sz="2200" i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the tallest building </a:t>
            </a:r>
            <a:r>
              <a:rPr lang="en-US" altLang="ko-KR" sz="22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that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I have ever seen.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(2) </a:t>
            </a:r>
            <a:r>
              <a:rPr lang="ko-KR" altLang="en-US" sz="2200" dirty="0" err="1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선행사가</a:t>
            </a:r>
            <a:r>
              <a:rPr lang="ko-KR" altLang="en-US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all, every, the very, the only, the same </a:t>
            </a:r>
            <a:r>
              <a:rPr lang="ko-KR" altLang="en-US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수식 받을 때</a:t>
            </a:r>
            <a:endParaRPr lang="en-US" altLang="ko-KR" sz="22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He is </a:t>
            </a:r>
            <a:r>
              <a:rPr lang="en-US" altLang="ko-KR" sz="2200" i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the only man </a:t>
            </a:r>
            <a:r>
              <a:rPr lang="en-US" altLang="ko-KR" sz="22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that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can save the princess.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(3) </a:t>
            </a:r>
            <a:r>
              <a:rPr lang="ko-KR" altLang="en-US" sz="2200" dirty="0" err="1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선행사가</a:t>
            </a:r>
            <a:r>
              <a:rPr lang="ko-KR" altLang="en-US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&lt;</a:t>
            </a:r>
            <a:r>
              <a:rPr lang="ko-KR" altLang="en-US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사람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+</a:t>
            </a:r>
            <a:r>
              <a:rPr lang="ko-KR" altLang="en-US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사물</a:t>
            </a:r>
            <a:r>
              <a:rPr lang="en-US" altLang="ko-KR" sz="22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[</a:t>
            </a:r>
            <a:r>
              <a:rPr lang="ko-KR" altLang="en-US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동물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]&gt;</a:t>
            </a:r>
            <a:r>
              <a:rPr lang="ko-KR" altLang="en-US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일 때</a:t>
            </a:r>
            <a:endParaRPr lang="en-US" altLang="ko-KR" sz="22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Look at </a:t>
            </a:r>
            <a:r>
              <a:rPr lang="en-US" altLang="ko-KR" sz="2200" i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the boy and the dog </a:t>
            </a:r>
            <a:r>
              <a:rPr lang="en-US" altLang="ko-KR" sz="22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that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are sleeping on the sofa.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(4) </a:t>
            </a:r>
            <a:r>
              <a:rPr lang="ko-KR" altLang="en-US" sz="2200" dirty="0" err="1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선행사가</a:t>
            </a:r>
            <a:r>
              <a:rPr lang="ko-KR" altLang="en-US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–thing</a:t>
            </a:r>
            <a:r>
              <a:rPr lang="ko-KR" altLang="en-US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으로 끝날 때</a:t>
            </a:r>
            <a:endParaRPr lang="en-US" altLang="ko-KR" sz="22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Tell me </a:t>
            </a:r>
            <a:r>
              <a:rPr lang="en-US" altLang="ko-KR" sz="2200" i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everything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en-US" altLang="ko-KR" sz="22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that</a:t>
            </a:r>
            <a:r>
              <a:rPr lang="en-US" altLang="ko-KR" sz="22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you know about her.</a:t>
            </a:r>
            <a:endParaRPr lang="en-US" altLang="ko-KR" sz="2400" b="1" dirty="0" smtClean="0">
              <a:solidFill>
                <a:schemeClr val="tx2">
                  <a:lumMod val="50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12" name="순서도: 대체 처리 11"/>
          <p:cNvSpPr/>
          <p:nvPr/>
        </p:nvSpPr>
        <p:spPr>
          <a:xfrm>
            <a:off x="827584" y="1052736"/>
            <a:ext cx="338437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관계대명사 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that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3" name="눈물 방울 12"/>
          <p:cNvSpPr/>
          <p:nvPr/>
        </p:nvSpPr>
        <p:spPr>
          <a:xfrm rot="16200000">
            <a:off x="277754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FFFF00"/>
                </a:solidFill>
              </a:rPr>
              <a:t>A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1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관계대명사 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that/what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5" name="순서도: 대체 처리 14"/>
          <p:cNvSpPr/>
          <p:nvPr/>
        </p:nvSpPr>
        <p:spPr>
          <a:xfrm>
            <a:off x="354412" y="1827986"/>
            <a:ext cx="8608305" cy="4834143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600" b="1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1. What</a:t>
            </a:r>
            <a:r>
              <a:rPr lang="ko-KR" altLang="en-US" sz="2600" b="1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의 쓰임</a:t>
            </a:r>
            <a:endParaRPr lang="en-US" altLang="ko-KR" sz="2600" b="1" dirty="0" smtClean="0">
              <a:solidFill>
                <a:srgbClr val="002060"/>
              </a:solidFill>
              <a:latin typeface="HY강B" pitchFamily="18" charset="-127"/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What</a:t>
            </a:r>
            <a:r>
              <a:rPr lang="ko-KR" altLang="en-US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은 </a:t>
            </a:r>
            <a:r>
              <a:rPr lang="ko-KR" altLang="en-US" sz="220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선행사를</a:t>
            </a:r>
            <a:r>
              <a:rPr lang="ko-KR" altLang="en-US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포함하며</a:t>
            </a: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en-US" altLang="ko-KR" sz="2200" dirty="0" smtClean="0">
                <a:solidFill>
                  <a:schemeClr val="tx1"/>
                </a:solidFill>
                <a:ea typeface="HY강B" pitchFamily="18" charset="-127"/>
              </a:rPr>
              <a:t>‘~</a:t>
            </a:r>
            <a:r>
              <a:rPr lang="ko-KR" altLang="en-US" sz="2200" dirty="0" smtClean="0">
                <a:solidFill>
                  <a:schemeClr val="tx1"/>
                </a:solidFill>
                <a:ea typeface="HY강B" pitchFamily="18" charset="-127"/>
              </a:rPr>
              <a:t>하는</a:t>
            </a:r>
            <a:r>
              <a:rPr lang="en-US" altLang="ko-KR" sz="2200" dirty="0" smtClean="0">
                <a:solidFill>
                  <a:schemeClr val="tx1"/>
                </a:solidFill>
                <a:ea typeface="HY강B" pitchFamily="18" charset="-127"/>
              </a:rPr>
              <a:t>[</a:t>
            </a:r>
            <a:r>
              <a:rPr lang="ko-KR" altLang="en-US" sz="2200" dirty="0" smtClean="0">
                <a:solidFill>
                  <a:schemeClr val="tx1"/>
                </a:solidFill>
                <a:ea typeface="HY강B" pitchFamily="18" charset="-127"/>
              </a:rPr>
              <a:t>한</a:t>
            </a:r>
            <a:r>
              <a:rPr lang="en-US" altLang="ko-KR" sz="2200" dirty="0" smtClean="0">
                <a:solidFill>
                  <a:schemeClr val="tx1"/>
                </a:solidFill>
                <a:ea typeface="HY강B" pitchFamily="18" charset="-127"/>
              </a:rPr>
              <a:t>] </a:t>
            </a:r>
            <a:r>
              <a:rPr lang="ko-KR" altLang="en-US" sz="2200" dirty="0" smtClean="0">
                <a:solidFill>
                  <a:schemeClr val="tx1"/>
                </a:solidFill>
                <a:ea typeface="HY강B" pitchFamily="18" charset="-127"/>
              </a:rPr>
              <a:t>것</a:t>
            </a:r>
            <a:r>
              <a:rPr lang="en-US" altLang="ko-KR" sz="2200" dirty="0" smtClean="0">
                <a:solidFill>
                  <a:schemeClr val="tx1"/>
                </a:solidFill>
                <a:ea typeface="HY강B" pitchFamily="18" charset="-127"/>
              </a:rPr>
              <a:t>’</a:t>
            </a:r>
            <a:r>
              <a:rPr lang="ko-KR" altLang="en-US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이라는 뜻으로 명사절을 이끌어 문장 내에서 주어</a:t>
            </a: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목적어</a:t>
            </a: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보어의 역할을 한다</a:t>
            </a:r>
            <a:r>
              <a:rPr lang="en-US" altLang="ko-KR" sz="22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4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(1) </a:t>
            </a:r>
            <a:r>
              <a:rPr lang="ko-KR" altLang="en-US" sz="24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주어 역할</a:t>
            </a:r>
            <a:r>
              <a:rPr lang="en-US" altLang="ko-KR" sz="24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:  </a:t>
            </a:r>
            <a:r>
              <a:rPr lang="ko-KR" altLang="en-US" sz="22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문장의 맨 앞에 위치</a:t>
            </a:r>
            <a:endParaRPr lang="en-US" altLang="ko-KR" sz="2200" dirty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ea typeface="HY강B" panose="02030600000101010101" pitchFamily="18" charset="-127"/>
              </a:rPr>
              <a:t>What</a:t>
            </a:r>
            <a:r>
              <a:rPr lang="en-US" altLang="ko-KR" sz="2400" dirty="0">
                <a:solidFill>
                  <a:schemeClr val="tx1"/>
                </a:solidFill>
                <a:ea typeface="HY강B" panose="02030600000101010101" pitchFamily="18" charset="-127"/>
              </a:rPr>
              <a:t> you said yesterday must be wrong.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4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(2) </a:t>
            </a:r>
            <a:r>
              <a:rPr lang="ko-KR" altLang="en-US" sz="24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목적어 역할</a:t>
            </a:r>
            <a:r>
              <a:rPr lang="en-US" altLang="ko-KR" sz="24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: </a:t>
            </a:r>
            <a:r>
              <a:rPr lang="ko-KR" altLang="en-US" sz="22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동사나 전치사의 목적어 역할</a:t>
            </a:r>
            <a:endParaRPr lang="en-US" altLang="ko-KR" sz="2200" dirty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dirty="0">
                <a:solidFill>
                  <a:schemeClr val="tx1"/>
                </a:solidFill>
                <a:ea typeface="HY강B" panose="02030600000101010101" pitchFamily="18" charset="-127"/>
              </a:rPr>
              <a:t>Did you hear </a:t>
            </a:r>
            <a:r>
              <a:rPr lang="en-US" altLang="ko-KR" sz="2400" b="1" dirty="0">
                <a:solidFill>
                  <a:schemeClr val="tx1"/>
                </a:solidFill>
                <a:ea typeface="HY강B" panose="02030600000101010101" pitchFamily="18" charset="-127"/>
              </a:rPr>
              <a:t>what</a:t>
            </a:r>
            <a:r>
              <a:rPr lang="en-US" altLang="ko-KR" sz="2400" dirty="0">
                <a:solidFill>
                  <a:schemeClr val="tx1"/>
                </a:solidFill>
                <a:ea typeface="HY강B" panose="02030600000101010101" pitchFamily="18" charset="-127"/>
              </a:rPr>
              <a:t> I heard?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ko-KR" sz="24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(3) </a:t>
            </a:r>
            <a:r>
              <a:rPr lang="ko-KR" altLang="en-US" sz="24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보어 역할</a:t>
            </a:r>
            <a:r>
              <a:rPr lang="en-US" altLang="ko-KR" sz="24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: </a:t>
            </a:r>
            <a:r>
              <a:rPr lang="en-US" altLang="ko-KR" sz="22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be</a:t>
            </a:r>
            <a:r>
              <a:rPr lang="ko-KR" altLang="en-US" sz="22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동사 등의 다음에 위치</a:t>
            </a:r>
            <a:endParaRPr lang="en-US" altLang="ko-KR" sz="2200" dirty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dirty="0">
                <a:solidFill>
                  <a:schemeClr val="tx1"/>
                </a:solidFill>
                <a:ea typeface="HY강B" panose="02030600000101010101" pitchFamily="18" charset="-127"/>
              </a:rPr>
              <a:t>The important thing is not </a:t>
            </a:r>
            <a:r>
              <a:rPr lang="en-US" altLang="ko-KR" sz="2400" b="1" dirty="0">
                <a:solidFill>
                  <a:schemeClr val="tx1"/>
                </a:solidFill>
                <a:ea typeface="HY강B" panose="02030600000101010101" pitchFamily="18" charset="-127"/>
              </a:rPr>
              <a:t>what</a:t>
            </a:r>
            <a:r>
              <a:rPr lang="en-US" altLang="ko-KR" sz="2400" dirty="0">
                <a:solidFill>
                  <a:schemeClr val="tx1"/>
                </a:solidFill>
                <a:ea typeface="HY강B" panose="02030600000101010101" pitchFamily="18" charset="-127"/>
              </a:rPr>
              <a:t> he has</a:t>
            </a:r>
            <a:r>
              <a:rPr lang="en-US" altLang="ko-KR" sz="2400" dirty="0" smtClean="0">
                <a:solidFill>
                  <a:schemeClr val="tx1"/>
                </a:solidFill>
                <a:ea typeface="HY강B" panose="02030600000101010101" pitchFamily="18" charset="-127"/>
              </a:rPr>
              <a:t>.</a:t>
            </a:r>
            <a:endParaRPr lang="en-US" altLang="ko-KR" sz="2400" dirty="0">
              <a:solidFill>
                <a:schemeClr val="tx1"/>
              </a:solidFill>
              <a:ea typeface="HY강B" panose="02030600000101010101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728214" y="1091490"/>
            <a:ext cx="325127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관계대명사 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what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7" name="눈물 방울 16"/>
          <p:cNvSpPr/>
          <p:nvPr/>
        </p:nvSpPr>
        <p:spPr>
          <a:xfrm rot="16200000">
            <a:off x="293076" y="1003961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0857" y="104538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FFFF00"/>
                </a:solidFill>
              </a:rPr>
              <a:t>B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38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66"/>
        </a:solidFill>
        <a:ln>
          <a:noFill/>
        </a:ln>
      </a:spPr>
      <a:bodyPr rtlCol="0" anchor="ctr"/>
      <a:lstStyle>
        <a:defPPr algn="ctr">
          <a:defRPr>
            <a:solidFill>
              <a:srgbClr val="FF0066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5786</TotalTime>
  <Words>1244</Words>
  <Application>Microsoft Office PowerPoint</Application>
  <PresentationFormat>화면 슬라이드 쇼(4:3)</PresentationFormat>
  <Paragraphs>188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4" baseType="lpstr">
      <vt:lpstr>HY중고딕</vt:lpstr>
      <vt:lpstr>맑은 고딕</vt:lpstr>
      <vt:lpstr>Franklin Gothic Medium</vt:lpstr>
      <vt:lpstr>Arial</vt:lpstr>
      <vt:lpstr>08서울남산체 B</vt:lpstr>
      <vt:lpstr>HY견고딕</vt:lpstr>
      <vt:lpstr>HY강B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강지희</dc:creator>
  <cp:lastModifiedBy>Registered User</cp:lastModifiedBy>
  <cp:revision>763</cp:revision>
  <cp:lastPrinted>2012-06-29T08:35:08Z</cp:lastPrinted>
  <dcterms:created xsi:type="dcterms:W3CDTF">2011-12-23T05:36:36Z</dcterms:created>
  <dcterms:modified xsi:type="dcterms:W3CDTF">2018-05-08T02:17:59Z</dcterms:modified>
</cp:coreProperties>
</file>