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8"/>
  </p:notesMasterIdLst>
  <p:sldIdLst>
    <p:sldId id="256" r:id="rId2"/>
    <p:sldId id="262" r:id="rId3"/>
    <p:sldId id="257" r:id="rId4"/>
    <p:sldId id="258" r:id="rId5"/>
    <p:sldId id="298" r:id="rId6"/>
    <p:sldId id="306" r:id="rId7"/>
    <p:sldId id="261" r:id="rId8"/>
    <p:sldId id="307" r:id="rId9"/>
    <p:sldId id="308" r:id="rId10"/>
    <p:sldId id="293" r:id="rId11"/>
    <p:sldId id="304" r:id="rId12"/>
    <p:sldId id="305" r:id="rId13"/>
    <p:sldId id="280" r:id="rId14"/>
    <p:sldId id="284" r:id="rId15"/>
    <p:sldId id="282" r:id="rId16"/>
    <p:sldId id="286" r:id="rId17"/>
  </p:sldIdLst>
  <p:sldSz cx="9144000" cy="6858000" type="screen4x3"/>
  <p:notesSz cx="6858000" cy="9144000"/>
  <p:embeddedFontLst>
    <p:embeddedFont>
      <p:font typeface="HY중고딕" panose="02030600000101010101" pitchFamily="18" charset="-127"/>
      <p:regular r:id="rId19"/>
    </p:embeddedFont>
    <p:embeddedFont>
      <p:font typeface="맑은 고딕" panose="020B0503020000020004" pitchFamily="50" charset="-127"/>
      <p:regular r:id="rId20"/>
      <p:bold r:id="rId21"/>
    </p:embeddedFont>
    <p:embeddedFont>
      <p:font typeface="Franklin Gothic Medium" panose="020B0603020102020204" pitchFamily="34" charset="0"/>
      <p:regular r:id="rId22"/>
      <p:italic r:id="rId23"/>
    </p:embeddedFont>
    <p:embeddedFont>
      <p:font typeface="HY견고딕" panose="02030600000101010101" pitchFamily="18" charset="-127"/>
      <p:regular r:id="rId24"/>
    </p:embeddedFont>
    <p:embeddedFont>
      <p:font typeface="HY강B" panose="02030600000101010101" pitchFamily="18" charset="-127"/>
      <p:regular r:id="rId2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9900"/>
    <a:srgbClr val="0000FF"/>
    <a:srgbClr val="FF99CC"/>
    <a:srgbClr val="CCFF99"/>
    <a:srgbClr val="FF9966"/>
    <a:srgbClr val="FFFF99"/>
    <a:srgbClr val="FF0066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9793" autoAdjust="0"/>
  </p:normalViewPr>
  <p:slideViewPr>
    <p:cSldViewPr>
      <p:cViewPr varScale="1">
        <p:scale>
          <a:sx n="64" d="100"/>
          <a:sy n="64" d="100"/>
        </p:scale>
        <p:origin x="780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순서도: 대체 처리 11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2-2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202" name="모서리가 둥근 직사각형 201"/>
          <p:cNvSpPr/>
          <p:nvPr/>
        </p:nvSpPr>
        <p:spPr>
          <a:xfrm>
            <a:off x="307800" y="3112110"/>
            <a:ext cx="4664928" cy="3079992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Lesson 09</a:t>
            </a: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I know the girl </a:t>
            </a:r>
          </a:p>
          <a:p>
            <a:pPr algn="ctr"/>
            <a:r>
              <a:rPr lang="en-US" altLang="ko-KR" sz="4000" dirty="0" smtClean="0">
                <a:solidFill>
                  <a:srgbClr val="FFFF00"/>
                </a:solidFill>
              </a:rPr>
              <a:t>who</a:t>
            </a:r>
            <a:r>
              <a:rPr lang="en-US" altLang="ko-KR" sz="4000" dirty="0" smtClean="0">
                <a:solidFill>
                  <a:schemeClr val="bg1"/>
                </a:solidFill>
              </a:rPr>
              <a:t> is laughing over there.</a:t>
            </a:r>
            <a:endParaRPr lang="ko-KR" altLang="en-US" sz="4000" dirty="0">
              <a:solidFill>
                <a:schemeClr val="bg1"/>
              </a:solidFill>
            </a:endParaRPr>
          </a:p>
        </p:txBody>
      </p:sp>
      <p:sp>
        <p:nvSpPr>
          <p:cNvPr id="101" name="순서도: 지연 100"/>
          <p:cNvSpPr/>
          <p:nvPr/>
        </p:nvSpPr>
        <p:spPr>
          <a:xfrm rot="5400000">
            <a:off x="1128081" y="-136368"/>
            <a:ext cx="2027301" cy="2268252"/>
          </a:xfrm>
          <a:prstGeom prst="flowChartDelay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1151618" y="1090336"/>
            <a:ext cx="21242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진도</a:t>
            </a:r>
            <a:r>
              <a:rPr lang="en-US" altLang="ko-KR" sz="3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ko-KR" altLang="en-US" sz="3200" dirty="0">
                <a:solidFill>
                  <a:schemeClr val="accent2">
                    <a:lumMod val="75000"/>
                  </a:schemeClr>
                </a:solidFill>
              </a:rPr>
              <a:t>교재</a:t>
            </a:r>
            <a:endParaRPr lang="ko-KR" altLang="en-US" sz="3200" dirty="0"/>
          </a:p>
          <a:p>
            <a:endParaRPr lang="ko-KR" altLang="en-US" sz="3200" dirty="0"/>
          </a:p>
        </p:txBody>
      </p:sp>
      <p:grpSp>
        <p:nvGrpSpPr>
          <p:cNvPr id="107" name="그룹 106"/>
          <p:cNvGrpSpPr/>
          <p:nvPr/>
        </p:nvGrpSpPr>
        <p:grpSpPr>
          <a:xfrm>
            <a:off x="623525" y="126105"/>
            <a:ext cx="1116124" cy="905786"/>
            <a:chOff x="575556" y="158322"/>
            <a:chExt cx="1116124" cy="905786"/>
          </a:xfrm>
        </p:grpSpPr>
        <p:sp>
          <p:nvSpPr>
            <p:cNvPr id="108" name="타원 107"/>
            <p:cNvSpPr/>
            <p:nvPr/>
          </p:nvSpPr>
          <p:spPr>
            <a:xfrm>
              <a:off x="575556" y="158322"/>
              <a:ext cx="900100" cy="90578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latin typeface="HY강B" pitchFamily="18" charset="-127"/>
                  <a:ea typeface="HY강B" pitchFamily="18" charset="-127"/>
                </a:rPr>
                <a:t> </a:t>
              </a:r>
              <a:endParaRPr lang="ko-KR" altLang="en-US" sz="2400" dirty="0"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47564" y="332656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올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971600" y="404664"/>
              <a:ext cx="7200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smtClean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rPr>
                <a:t>댓</a:t>
              </a:r>
              <a:endParaRPr lang="ko-KR" altLang="en-US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41510"/>
            <a:ext cx="9144000" cy="601649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40000"/>
              </a:lnSpc>
            </a:pPr>
            <a:r>
              <a:rPr lang="en-US" altLang="ko-KR" sz="3000" dirty="0" smtClean="0">
                <a:solidFill>
                  <a:schemeClr val="tx1"/>
                </a:solidFill>
              </a:rPr>
              <a:t>    A </a:t>
            </a:r>
            <a:r>
              <a:rPr lang="en-US" altLang="ko-KR" sz="3000" dirty="0">
                <a:solidFill>
                  <a:schemeClr val="tx1"/>
                </a:solidFill>
              </a:rPr>
              <a:t>woman </a:t>
            </a:r>
            <a:r>
              <a:rPr lang="en-US" altLang="ko-KR" sz="3000" dirty="0" smtClean="0">
                <a:solidFill>
                  <a:schemeClr val="tx1"/>
                </a:solidFill>
              </a:rPr>
              <a:t> who was </a:t>
            </a:r>
            <a:r>
              <a:rPr lang="en-US" altLang="ko-KR" sz="3000" dirty="0">
                <a:solidFill>
                  <a:schemeClr val="tx1"/>
                </a:solidFill>
              </a:rPr>
              <a:t>suffering from a backache </a:t>
            </a:r>
            <a:r>
              <a:rPr lang="en-US" altLang="ko-KR" sz="3000" dirty="0" smtClean="0">
                <a:solidFill>
                  <a:schemeClr val="tx1"/>
                </a:solidFill>
              </a:rPr>
              <a:t> was advised to </a:t>
            </a:r>
            <a:r>
              <a:rPr lang="en-US" altLang="ko-KR" sz="3000" dirty="0">
                <a:solidFill>
                  <a:schemeClr val="tx1"/>
                </a:solidFill>
              </a:rPr>
              <a:t>take hot baths. </a:t>
            </a:r>
            <a:r>
              <a:rPr lang="en-US" altLang="ko-KR" sz="3000" dirty="0" smtClean="0">
                <a:solidFill>
                  <a:schemeClr val="tx1"/>
                </a:solidFill>
              </a:rPr>
              <a:t>What she </a:t>
            </a:r>
            <a:r>
              <a:rPr lang="en-US" altLang="ko-KR" sz="3000" dirty="0">
                <a:solidFill>
                  <a:schemeClr val="tx1"/>
                </a:solidFill>
              </a:rPr>
              <a:t>wanted to know </a:t>
            </a:r>
            <a:r>
              <a:rPr lang="en-US" altLang="ko-KR" sz="3000" dirty="0" smtClean="0">
                <a:solidFill>
                  <a:schemeClr val="tx1"/>
                </a:solidFill>
              </a:rPr>
              <a:t>is     how long </a:t>
            </a:r>
            <a:r>
              <a:rPr lang="en-US" altLang="ko-KR" sz="3000" dirty="0">
                <a:solidFill>
                  <a:schemeClr val="tx1"/>
                </a:solidFill>
              </a:rPr>
              <a:t>she had to stay in </a:t>
            </a:r>
            <a:r>
              <a:rPr lang="en-US" altLang="ko-KR" sz="3000" dirty="0" smtClean="0">
                <a:solidFill>
                  <a:schemeClr val="tx1"/>
                </a:solidFill>
              </a:rPr>
              <a:t>the bathtub,  so </a:t>
            </a:r>
            <a:r>
              <a:rPr lang="en-US" altLang="ko-KR" sz="3000" dirty="0">
                <a:solidFill>
                  <a:schemeClr val="tx1"/>
                </a:solidFill>
              </a:rPr>
              <a:t>she called her doctor </a:t>
            </a:r>
            <a:r>
              <a:rPr lang="en-US" altLang="ko-KR" sz="3000" dirty="0" smtClean="0">
                <a:solidFill>
                  <a:schemeClr val="tx1"/>
                </a:solidFill>
              </a:rPr>
              <a:t> for advice. The </a:t>
            </a:r>
            <a:r>
              <a:rPr lang="en-US" altLang="ko-KR" sz="3000" dirty="0">
                <a:solidFill>
                  <a:schemeClr val="tx1"/>
                </a:solidFill>
              </a:rPr>
              <a:t>doctor was about to answer her question </a:t>
            </a:r>
            <a:r>
              <a:rPr lang="en-US" altLang="ko-KR" sz="3000" dirty="0" smtClean="0">
                <a:solidFill>
                  <a:schemeClr val="tx1"/>
                </a:solidFill>
              </a:rPr>
              <a:t> and then another </a:t>
            </a:r>
            <a:r>
              <a:rPr lang="en-US" altLang="ko-KR" sz="3000" dirty="0">
                <a:solidFill>
                  <a:schemeClr val="tx1"/>
                </a:solidFill>
              </a:rPr>
              <a:t>call came in. The </a:t>
            </a:r>
            <a:r>
              <a:rPr lang="en-US" altLang="ko-KR" sz="3000" dirty="0" smtClean="0">
                <a:solidFill>
                  <a:schemeClr val="tx1"/>
                </a:solidFill>
              </a:rPr>
              <a:t>other call  </a:t>
            </a:r>
            <a:r>
              <a:rPr lang="en-US" altLang="ko-KR" sz="3000" dirty="0">
                <a:solidFill>
                  <a:schemeClr val="tx1"/>
                </a:solidFill>
              </a:rPr>
              <a:t>sounded like </a:t>
            </a:r>
            <a:r>
              <a:rPr lang="en-US" altLang="ko-KR" sz="3000" dirty="0" smtClean="0">
                <a:solidFill>
                  <a:schemeClr val="tx1"/>
                </a:solidFill>
              </a:rPr>
              <a:t>an emergency. </a:t>
            </a:r>
            <a:r>
              <a:rPr lang="en-US" altLang="ko-KR" sz="3000" dirty="0">
                <a:solidFill>
                  <a:schemeClr val="tx1"/>
                </a:solidFill>
              </a:rPr>
              <a:t>So the doctor said to the </a:t>
            </a:r>
            <a:r>
              <a:rPr lang="en-US" altLang="ko-KR" sz="3000" dirty="0" smtClean="0">
                <a:solidFill>
                  <a:schemeClr val="tx1"/>
                </a:solidFill>
              </a:rPr>
              <a:t>woman,  “</a:t>
            </a:r>
            <a:r>
              <a:rPr lang="en-US" altLang="ko-KR" sz="3000" u="sng" dirty="0">
                <a:solidFill>
                  <a:schemeClr val="tx1"/>
                </a:solidFill>
              </a:rPr>
              <a:t>Just a minute</a:t>
            </a:r>
            <a:r>
              <a:rPr lang="en-US" altLang="ko-KR" sz="3000" dirty="0" smtClean="0">
                <a:solidFill>
                  <a:schemeClr val="tx1"/>
                </a:solidFill>
              </a:rPr>
              <a:t>,”  and </a:t>
            </a:r>
            <a:r>
              <a:rPr lang="en-US" altLang="ko-KR" sz="3000" dirty="0">
                <a:solidFill>
                  <a:schemeClr val="tx1"/>
                </a:solidFill>
              </a:rPr>
              <a:t>picked up </a:t>
            </a:r>
            <a:r>
              <a:rPr lang="en-US" altLang="ko-KR" sz="3000" dirty="0" smtClean="0">
                <a:solidFill>
                  <a:schemeClr val="tx1"/>
                </a:solidFill>
              </a:rPr>
              <a:t>the emergency call. </a:t>
            </a:r>
            <a:r>
              <a:rPr lang="en-US" altLang="ko-KR" sz="3000" dirty="0">
                <a:solidFill>
                  <a:schemeClr val="tx1"/>
                </a:solidFill>
              </a:rPr>
              <a:t>The woman hung up the phone </a:t>
            </a:r>
            <a:r>
              <a:rPr lang="en-US" altLang="ko-KR" sz="3000" dirty="0" smtClean="0">
                <a:solidFill>
                  <a:schemeClr val="tx1"/>
                </a:solidFill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</a:rPr>
              <a:t>thought that </a:t>
            </a:r>
            <a:r>
              <a:rPr lang="en-US" altLang="ko-KR" sz="3000" dirty="0" smtClean="0">
                <a:solidFill>
                  <a:schemeClr val="tx1"/>
                </a:solidFill>
              </a:rPr>
              <a:t> it </a:t>
            </a:r>
            <a:r>
              <a:rPr lang="en-US" altLang="ko-KR" sz="3000" dirty="0">
                <a:solidFill>
                  <a:schemeClr val="tx1"/>
                </a:solidFill>
              </a:rPr>
              <a:t>was </a:t>
            </a:r>
            <a:r>
              <a:rPr lang="en-US" altLang="ko-KR" sz="3000" dirty="0" smtClean="0">
                <a:solidFill>
                  <a:schemeClr val="tx1"/>
                </a:solidFill>
              </a:rPr>
              <a:t>very easy  to </a:t>
            </a:r>
            <a:r>
              <a:rPr lang="en-US" altLang="ko-KR" sz="3000" dirty="0">
                <a:solidFill>
                  <a:schemeClr val="tx1"/>
                </a:solidFill>
              </a:rPr>
              <a:t>take a hot bath</a:t>
            </a:r>
            <a:r>
              <a:rPr lang="en-US" altLang="ko-KR" sz="3000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ko-KR" sz="1600" dirty="0" smtClean="0">
              <a:solidFill>
                <a:schemeClr val="tx1"/>
              </a:solidFill>
              <a:latin typeface="08서울남산체 B" pitchFamily="18" charset="-127"/>
              <a:ea typeface="08서울남산체 B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489849" y="2060848"/>
            <a:ext cx="8742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86587" y="2060848"/>
            <a:ext cx="174910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5669608" y="3318669"/>
            <a:ext cx="2070744" cy="61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882088" y="4581128"/>
            <a:ext cx="208909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직선 연결선 18"/>
          <p:cNvCxnSpPr/>
          <p:nvPr/>
        </p:nvCxnSpPr>
        <p:spPr>
          <a:xfrm>
            <a:off x="6660232" y="5301208"/>
            <a:ext cx="172819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/>
          <p:nvPr/>
        </p:nvCxnSpPr>
        <p:spPr>
          <a:xfrm flipH="1">
            <a:off x="2051720" y="105273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 flipH="1">
            <a:off x="8993462" y="172229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 flipH="1">
            <a:off x="8244408" y="1037136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 flipH="1">
            <a:off x="6732240" y="234229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 flipH="1">
            <a:off x="1763688" y="292494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 flipH="1">
            <a:off x="2195736" y="364502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직선 연결선 26"/>
          <p:cNvCxnSpPr/>
          <p:nvPr/>
        </p:nvCxnSpPr>
        <p:spPr>
          <a:xfrm>
            <a:off x="4932040" y="5958015"/>
            <a:ext cx="145334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6513" y="2730406"/>
            <a:ext cx="13311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얼마나 오래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6512" y="2082334"/>
            <a:ext cx="27493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하도록 충고</a:t>
            </a:r>
            <a:r>
              <a:rPr lang="en-US" altLang="ko-KR" sz="1600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[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조언</a:t>
            </a:r>
            <a:r>
              <a:rPr lang="en-US" altLang="ko-KR" sz="1600" dirty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]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을 받다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3531" y="3324792"/>
            <a:ext cx="16548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막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하려고 하다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32255" y="4581128"/>
            <a:ext cx="15675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처럼 들리다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50066" y="2060848"/>
            <a:ext cx="31882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선행사를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 포함하는 관계대명사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72200" y="5301208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전화를 받다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cxnSp>
        <p:nvCxnSpPr>
          <p:cNvPr id="24" name="직선 연결선 23"/>
          <p:cNvCxnSpPr/>
          <p:nvPr/>
        </p:nvCxnSpPr>
        <p:spPr>
          <a:xfrm flipH="1">
            <a:off x="683568" y="4221088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H="1">
            <a:off x="2305348" y="4886085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 flipH="1">
            <a:off x="5436096" y="4869160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 flipH="1">
            <a:off x="8244408" y="5517232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4" name="직선 연결선 33"/>
          <p:cNvCxnSpPr/>
          <p:nvPr/>
        </p:nvCxnSpPr>
        <p:spPr>
          <a:xfrm flipH="1">
            <a:off x="2123728" y="616530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 flipH="1">
            <a:off x="4860032" y="6165304"/>
            <a:ext cx="144016" cy="36004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직선 연결선 36"/>
          <p:cNvCxnSpPr/>
          <p:nvPr/>
        </p:nvCxnSpPr>
        <p:spPr>
          <a:xfrm>
            <a:off x="8422472" y="1397176"/>
            <a:ext cx="686032" cy="3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V="1">
            <a:off x="86587" y="2702334"/>
            <a:ext cx="1461077" cy="65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직선 연결선 38"/>
          <p:cNvCxnSpPr/>
          <p:nvPr/>
        </p:nvCxnSpPr>
        <p:spPr>
          <a:xfrm>
            <a:off x="2387716" y="2708920"/>
            <a:ext cx="10321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직선 연결선 42"/>
          <p:cNvCxnSpPr/>
          <p:nvPr/>
        </p:nvCxnSpPr>
        <p:spPr>
          <a:xfrm>
            <a:off x="5066108" y="6525344"/>
            <a:ext cx="11620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2267744" y="6525344"/>
            <a:ext cx="28703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2306471" y="2702334"/>
            <a:ext cx="13294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해야 했다</a:t>
            </a:r>
            <a:endParaRPr lang="ko-KR" altLang="en-US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77243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255155" y="6525344"/>
            <a:ext cx="829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err="1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진주어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015716" y="6525344"/>
            <a:ext cx="9721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가주어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111139" y="5949280"/>
            <a:ext cx="14770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전화를 끊다</a:t>
            </a:r>
            <a:endParaRPr lang="en-US" altLang="ko-KR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9265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  <p:bldP spid="28" grpId="0"/>
      <p:bldP spid="30" grpId="0"/>
      <p:bldP spid="31" grpId="0"/>
      <p:bldP spid="47" grpId="0"/>
      <p:bldP spid="49" grpId="0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   We </a:t>
            </a:r>
            <a:r>
              <a:rPr lang="en-US" altLang="ko-KR" sz="3000" dirty="0">
                <a:solidFill>
                  <a:schemeClr val="tx1"/>
                </a:solidFill>
              </a:rPr>
              <a:t>call books great friends. They can help </a:t>
            </a:r>
            <a:r>
              <a:rPr lang="en-US" altLang="ko-KR" sz="3000" dirty="0" smtClean="0">
                <a:solidFill>
                  <a:schemeClr val="tx1"/>
                </a:solidFill>
              </a:rPr>
              <a:t>you to </a:t>
            </a:r>
            <a:r>
              <a:rPr lang="en-US" altLang="ko-KR" sz="3000" dirty="0">
                <a:solidFill>
                  <a:schemeClr val="tx1"/>
                </a:solidFill>
              </a:rPr>
              <a:t>learn everything </a:t>
            </a:r>
            <a:r>
              <a:rPr lang="en-US" altLang="ko-KR" sz="3000" b="1" dirty="0">
                <a:solidFill>
                  <a:schemeClr val="tx1"/>
                </a:solidFill>
              </a:rPr>
              <a:t>that </a:t>
            </a:r>
            <a:r>
              <a:rPr lang="en-US" altLang="ko-KR" sz="3000" dirty="0">
                <a:solidFill>
                  <a:schemeClr val="tx1"/>
                </a:solidFill>
              </a:rPr>
              <a:t>you want to know. </a:t>
            </a:r>
            <a:r>
              <a:rPr lang="en-US" altLang="ko-KR" sz="3000" dirty="0" smtClean="0">
                <a:solidFill>
                  <a:schemeClr val="tx1"/>
                </a:solidFill>
              </a:rPr>
              <a:t>They can go anywhere with you. You can read about animals</a:t>
            </a:r>
            <a:r>
              <a:rPr lang="en-US" altLang="ko-KR" sz="3000" dirty="0">
                <a:solidFill>
                  <a:schemeClr val="tx1"/>
                </a:solidFill>
              </a:rPr>
              <a:t>, far-away places, people, and </a:t>
            </a:r>
            <a:r>
              <a:rPr lang="en-US" altLang="ko-KR" sz="3000" dirty="0" smtClean="0">
                <a:solidFill>
                  <a:schemeClr val="tx1"/>
                </a:solidFill>
              </a:rPr>
              <a:t>anything else</a:t>
            </a:r>
            <a:r>
              <a:rPr lang="en-US" altLang="ko-KR" sz="3000" dirty="0">
                <a:solidFill>
                  <a:schemeClr val="tx1"/>
                </a:solidFill>
              </a:rPr>
              <a:t>. Find a good book to read and read it </a:t>
            </a:r>
            <a:r>
              <a:rPr lang="en-US" altLang="ko-KR" sz="3000" dirty="0" smtClean="0">
                <a:solidFill>
                  <a:schemeClr val="tx1"/>
                </a:solidFill>
              </a:rPr>
              <a:t>everyday</a:t>
            </a:r>
            <a:r>
              <a:rPr lang="en-US" altLang="ko-KR" sz="3000" dirty="0">
                <a:solidFill>
                  <a:schemeClr val="tx1"/>
                </a:solidFill>
              </a:rPr>
              <a:t>. You will </a:t>
            </a:r>
            <a:r>
              <a:rPr lang="en-US" altLang="ko-KR" sz="3000" dirty="0" smtClean="0">
                <a:solidFill>
                  <a:schemeClr val="tx1"/>
                </a:solidFill>
              </a:rPr>
              <a:t>enjoy reading </a:t>
            </a:r>
            <a:r>
              <a:rPr lang="en-US" altLang="ko-KR" sz="3000" dirty="0">
                <a:solidFill>
                  <a:schemeClr val="tx1"/>
                </a:solidFill>
              </a:rPr>
              <a:t>books</a:t>
            </a:r>
            <a:r>
              <a:rPr lang="en-US" altLang="ko-KR" sz="3000" dirty="0" smtClean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sz="3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30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</a:pPr>
            <a:endParaRPr lang="en-US" altLang="ko-KR" sz="3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97090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1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5508104" y="1424762"/>
            <a:ext cx="6840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직선 연결선 24"/>
          <p:cNvCxnSpPr/>
          <p:nvPr/>
        </p:nvCxnSpPr>
        <p:spPr>
          <a:xfrm flipV="1">
            <a:off x="7130912" y="1406851"/>
            <a:ext cx="1905584" cy="1791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2904884" y="2132856"/>
            <a:ext cx="7310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71500" y="2132856"/>
            <a:ext cx="9001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직선 연결선 30"/>
          <p:cNvCxnSpPr/>
          <p:nvPr/>
        </p:nvCxnSpPr>
        <p:spPr>
          <a:xfrm>
            <a:off x="1211269" y="4221088"/>
            <a:ext cx="120049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71500" y="4941168"/>
            <a:ext cx="126014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직선 연결선 37"/>
          <p:cNvCxnSpPr/>
          <p:nvPr/>
        </p:nvCxnSpPr>
        <p:spPr>
          <a:xfrm flipV="1">
            <a:off x="1149319" y="1400926"/>
            <a:ext cx="596367" cy="1185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6" name="직선 연결선 45"/>
          <p:cNvCxnSpPr/>
          <p:nvPr/>
        </p:nvCxnSpPr>
        <p:spPr>
          <a:xfrm>
            <a:off x="8178156" y="4221088"/>
            <a:ext cx="9303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39552" y="1434262"/>
            <a:ext cx="33655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call A B: A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를 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B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라고 부르다</a:t>
            </a:r>
            <a:endParaRPr lang="en-US" altLang="ko-KR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28084" y="1424762"/>
            <a:ext cx="828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=Books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50710" y="1434262"/>
            <a:ext cx="31738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help+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목적어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+to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부정사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동사원형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)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11760" y="2124145"/>
            <a:ext cx="1992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목적격 관계대명사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1355" y="4242574"/>
            <a:ext cx="26886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to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부정사 형용사적 용법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6180" y="4932457"/>
            <a:ext cx="23355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enjoy + 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동명사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목적어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)</a:t>
            </a: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81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3" grpId="0"/>
      <p:bldP spid="35" grpId="0"/>
      <p:bldP spid="36" grpId="0"/>
      <p:bldP spid="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</a:rPr>
              <a:t>   There </a:t>
            </a:r>
            <a:r>
              <a:rPr lang="en-US" altLang="ko-KR" sz="3000" dirty="0">
                <a:solidFill>
                  <a:schemeClr val="tx1"/>
                </a:solidFill>
              </a:rPr>
              <a:t>is a fruit </a:t>
            </a:r>
            <a:r>
              <a:rPr lang="en-US" altLang="ko-KR" sz="3000" b="1" dirty="0">
                <a:solidFill>
                  <a:schemeClr val="tx1"/>
                </a:solidFill>
              </a:rPr>
              <a:t>which </a:t>
            </a:r>
            <a:r>
              <a:rPr lang="en-US" altLang="ko-KR" sz="3000" dirty="0">
                <a:solidFill>
                  <a:schemeClr val="tx1"/>
                </a:solidFill>
              </a:rPr>
              <a:t>is called ‘Durian.’ It smells </a:t>
            </a:r>
            <a:r>
              <a:rPr lang="en-US" altLang="ko-KR" sz="3000" dirty="0" smtClean="0">
                <a:solidFill>
                  <a:schemeClr val="tx1"/>
                </a:solidFill>
              </a:rPr>
              <a:t>very bad</a:t>
            </a:r>
            <a:r>
              <a:rPr lang="en-US" altLang="ko-KR" sz="3000" dirty="0">
                <a:solidFill>
                  <a:schemeClr val="tx1"/>
                </a:solidFill>
              </a:rPr>
              <a:t>, but </a:t>
            </a:r>
            <a:r>
              <a:rPr lang="en-US" altLang="ko-KR" sz="3000" dirty="0" smtClean="0">
                <a:solidFill>
                  <a:schemeClr val="tx1"/>
                </a:solidFill>
              </a:rPr>
              <a:t>it is </a:t>
            </a:r>
            <a:r>
              <a:rPr lang="en-US" altLang="ko-KR" sz="3000" dirty="0">
                <a:solidFill>
                  <a:schemeClr val="tx1"/>
                </a:solidFill>
              </a:rPr>
              <a:t>delicious. No one wants to try the fruit at </a:t>
            </a:r>
            <a:r>
              <a:rPr lang="en-US" altLang="ko-KR" sz="3000" dirty="0" smtClean="0">
                <a:solidFill>
                  <a:schemeClr val="tx1"/>
                </a:solidFill>
              </a:rPr>
              <a:t>first because </a:t>
            </a:r>
            <a:r>
              <a:rPr lang="en-US" altLang="ko-KR" sz="3000" dirty="0">
                <a:solidFill>
                  <a:schemeClr val="tx1"/>
                </a:solidFill>
              </a:rPr>
              <a:t>it looks so ugly and smells so bad. But</a:t>
            </a:r>
          </a:p>
          <a:p>
            <a:pPr algn="just">
              <a:lnSpc>
                <a:spcPct val="150000"/>
              </a:lnSpc>
            </a:pPr>
            <a:r>
              <a:rPr lang="en-US" altLang="ko-KR" sz="3000" dirty="0">
                <a:solidFill>
                  <a:schemeClr val="tx1"/>
                </a:solidFill>
              </a:rPr>
              <a:t>you will be shocked when you enjoy such </a:t>
            </a:r>
            <a:r>
              <a:rPr lang="en-US" altLang="ko-KR" sz="3000" dirty="0" smtClean="0">
                <a:solidFill>
                  <a:schemeClr val="tx1"/>
                </a:solidFill>
              </a:rPr>
              <a:t>a delicious </a:t>
            </a:r>
            <a:r>
              <a:rPr lang="en-US" altLang="ko-KR" sz="3000" dirty="0">
                <a:solidFill>
                  <a:schemeClr val="tx1"/>
                </a:solidFill>
              </a:rPr>
              <a:t>taste </a:t>
            </a:r>
            <a:r>
              <a:rPr lang="en-US" altLang="ko-KR" sz="3000" b="1" dirty="0">
                <a:solidFill>
                  <a:schemeClr val="tx1"/>
                </a:solidFill>
              </a:rPr>
              <a:t>which </a:t>
            </a:r>
            <a:r>
              <a:rPr lang="en-US" altLang="ko-KR" sz="3000" dirty="0">
                <a:solidFill>
                  <a:schemeClr val="tx1"/>
                </a:solidFill>
              </a:rPr>
              <a:t>is hiding inside the </a:t>
            </a:r>
            <a:r>
              <a:rPr lang="en-US" altLang="ko-KR" sz="3000" dirty="0" smtClean="0">
                <a:solidFill>
                  <a:schemeClr val="tx1"/>
                </a:solidFill>
              </a:rPr>
              <a:t>shell. Under </a:t>
            </a:r>
            <a:r>
              <a:rPr lang="en-US" altLang="ko-KR" sz="3000" dirty="0">
                <a:solidFill>
                  <a:schemeClr val="tx1"/>
                </a:solidFill>
              </a:rPr>
              <a:t>the outer shell of all things, </a:t>
            </a:r>
            <a:r>
              <a:rPr lang="en-US" altLang="ko-KR" sz="3000" dirty="0" smtClean="0">
                <a:solidFill>
                  <a:schemeClr val="tx1"/>
                </a:solidFill>
              </a:rPr>
              <a:t>something beautiful </a:t>
            </a:r>
            <a:r>
              <a:rPr lang="en-US" altLang="ko-KR" sz="3000" dirty="0">
                <a:solidFill>
                  <a:schemeClr val="tx1"/>
                </a:solidFill>
              </a:rPr>
              <a:t>may be hiding just like the ugly Durian!</a:t>
            </a:r>
            <a:endParaRPr lang="en-US" altLang="ko-KR" sz="30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Reading  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524328" y="467380"/>
            <a:ext cx="1650928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</a:rPr>
              <a:t> </a:t>
            </a:r>
            <a:r>
              <a:rPr lang="ko-KR" altLang="en-US" dirty="0" smtClean="0">
                <a:solidFill>
                  <a:schemeClr val="bg1"/>
                </a:solidFill>
              </a:rPr>
              <a:t>번</a:t>
            </a:r>
            <a:endParaRPr lang="ko-KR" altLang="en-US" dirty="0">
              <a:solidFill>
                <a:schemeClr val="bg1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>
          <a:xfrm>
            <a:off x="2915816" y="1484784"/>
            <a:ext cx="9637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직선 연결선 20"/>
          <p:cNvCxnSpPr>
            <a:endCxn id="32" idx="0"/>
          </p:cNvCxnSpPr>
          <p:nvPr/>
        </p:nvCxnSpPr>
        <p:spPr>
          <a:xfrm flipV="1">
            <a:off x="7236296" y="1481962"/>
            <a:ext cx="1044116" cy="282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5292080" y="2132856"/>
            <a:ext cx="187220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107504" y="2204864"/>
            <a:ext cx="62587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직선 연결선 28"/>
          <p:cNvCxnSpPr/>
          <p:nvPr/>
        </p:nvCxnSpPr>
        <p:spPr>
          <a:xfrm>
            <a:off x="6305784" y="3501008"/>
            <a:ext cx="28027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직선 연결선 29"/>
          <p:cNvCxnSpPr/>
          <p:nvPr/>
        </p:nvCxnSpPr>
        <p:spPr>
          <a:xfrm>
            <a:off x="1124000" y="4221088"/>
            <a:ext cx="9277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35496" y="4221088"/>
            <a:ext cx="86409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직선 연결선 22"/>
          <p:cNvCxnSpPr/>
          <p:nvPr/>
        </p:nvCxnSpPr>
        <p:spPr>
          <a:xfrm>
            <a:off x="3275856" y="4941168"/>
            <a:ext cx="331236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591780" y="1484784"/>
            <a:ext cx="1836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주격 관계대명사</a:t>
            </a:r>
            <a:endParaRPr lang="en-US" altLang="ko-KR" sz="1600" dirty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2060" y="2132856"/>
            <a:ext cx="2556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want + to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부정사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목적어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)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32240" y="3573016"/>
            <a:ext cx="2697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such+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관사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형용사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명사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99592" y="4242574"/>
            <a:ext cx="1692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주격 관계대명사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60703" y="4941168"/>
            <a:ext cx="4547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-thing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으로 끝나는 명사는 형용사가 뒤에서 수식</a:t>
            </a:r>
            <a:endParaRPr lang="en-US" altLang="ko-KR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  <a:p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308304" y="1481962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smell+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형용사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보어</a:t>
            </a:r>
            <a:r>
              <a:rPr lang="en-US" altLang="ko-KR" sz="1600" dirty="0" smtClean="0">
                <a:solidFill>
                  <a:schemeClr val="accent5">
                    <a:lumMod val="75000"/>
                  </a:schemeClr>
                </a:solidFill>
                <a:ea typeface="HY강B" panose="02030600000101010101" pitchFamily="18" charset="-127"/>
              </a:rPr>
              <a:t>)</a:t>
            </a:r>
            <a:endParaRPr lang="ko-KR" altLang="en-US" sz="1600" dirty="0" smtClean="0">
              <a:solidFill>
                <a:schemeClr val="accent5">
                  <a:lumMod val="75000"/>
                </a:schemeClr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1137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73733"/>
            <a:ext cx="7632848" cy="4373439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Where were you last night? </a:t>
            </a:r>
          </a:p>
          <a:p>
            <a:pPr marL="355600" indent="-355600"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   I called you, but you weren’t at home.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I went to see a movie with my girlfriend.</a:t>
            </a:r>
          </a:p>
          <a:p>
            <a:pPr marL="355600" indent="-355600"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  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What did you think of the movie?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   It was wonderful. I really enjoyed it.</a:t>
            </a:r>
            <a:endParaRPr lang="ko-KR" altLang="en-US" sz="28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의견 묻기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456749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0765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1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320480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ko-KR" altLang="en-US" sz="2600" b="1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의견 묻기</a:t>
            </a: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 do you think of </a:t>
            </a:r>
            <a:r>
              <a:rPr lang="en-US" altLang="ko-KR" sz="2100" dirty="0" err="1" smtClean="0">
                <a:solidFill>
                  <a:schemeClr val="tx1"/>
                </a:solidFill>
                <a:ea typeface="HY강B" pitchFamily="18" charset="-127"/>
              </a:rPr>
              <a:t>Sumi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How do[did] you like this food?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What’s your opinion of the movie?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Did you find[think]  it interesting?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What[How] about you?</a:t>
            </a:r>
            <a:endParaRPr lang="ko-KR" altLang="en-US" sz="2100" dirty="0">
              <a:solidFill>
                <a:schemeClr val="tx1"/>
              </a:solidFill>
              <a:ea typeface="HY강B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572000" y="1196752"/>
            <a:ext cx="4392488" cy="5256584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en-US" altLang="ko-KR" sz="2400" dirty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의견에 답하기</a:t>
            </a:r>
            <a:endParaRPr lang="en-US" altLang="ko-KR" sz="26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It was very exciting[wonderful/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ea typeface="08서울남산체 B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    nice/ terrific].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It’s terrible.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Yes, I think so.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No, I don’t  think so.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08서울남산체 B" pitchFamily="18" charset="-127"/>
              </a:rPr>
              <a:t>I have no idea.</a:t>
            </a: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35177" y="1934723"/>
            <a:ext cx="7632848" cy="417646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Hi, </a:t>
            </a:r>
            <a:r>
              <a:rPr lang="en-US" altLang="ko-KR" sz="2800" dirty="0" err="1" smtClean="0">
                <a:solidFill>
                  <a:schemeClr val="tx1"/>
                </a:solidFill>
                <a:ea typeface="HY강B" pitchFamily="18" charset="-127"/>
              </a:rPr>
              <a:t>Sora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Hi, Tony. What’s up? You look so happy.</a:t>
            </a: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I received a robot as a birthday present.</a:t>
            </a:r>
            <a:endParaRPr lang="en-US" altLang="ko-KR" sz="2800" dirty="0">
              <a:solidFill>
                <a:schemeClr val="tx1"/>
              </a:solidFill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800" dirty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B</a:t>
            </a:r>
            <a:r>
              <a:rPr lang="en-US" altLang="ko-KR" sz="2800" dirty="0" smtClean="0">
                <a:solidFill>
                  <a:schemeClr val="bg2">
                    <a:lumMod val="50000"/>
                  </a:schemeClr>
                </a:solidFill>
                <a:ea typeface="HY강B" pitchFamily="18" charset="-127"/>
              </a:rPr>
              <a:t>  </a:t>
            </a:r>
            <a:r>
              <a:rPr lang="en-US" altLang="ko-KR" sz="2800" dirty="0" smtClean="0">
                <a:solidFill>
                  <a:schemeClr val="tx1"/>
                </a:solidFill>
                <a:ea typeface="HY강B" pitchFamily="18" charset="-127"/>
              </a:rPr>
              <a:t>Oh, really? </a:t>
            </a:r>
            <a:r>
              <a:rPr lang="en-US" altLang="ko-KR" sz="2800" dirty="0" smtClean="0">
                <a:solidFill>
                  <a:srgbClr val="002060"/>
                </a:solidFill>
                <a:ea typeface="HY강B" pitchFamily="18" charset="-127"/>
              </a:rPr>
              <a:t>I’m so glad to hear that.</a:t>
            </a:r>
            <a:endParaRPr lang="en-US" altLang="ko-KR" sz="2800" dirty="0">
              <a:solidFill>
                <a:srgbClr val="002060"/>
              </a:solidFill>
              <a:ea typeface="HY강B" pitchFamily="18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971600" y="1325660"/>
            <a:ext cx="412485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기쁨이나 슬픔 말하기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491161" y="1279887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5177" y="1316949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2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235198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ea typeface="HY강B" pitchFamily="18" charset="-127"/>
              </a:rPr>
              <a:t>기쁨 말하기</a:t>
            </a:r>
            <a:endParaRPr lang="en-US" altLang="ko-KR" sz="2600" b="1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I’m ( so ) glad[happy / excited]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ea typeface="HY강B" pitchFamily="18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 to hear that.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You did a good[ great ] job. /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       Good job.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Great!  / Terrific! / Nice!</a:t>
            </a:r>
          </a:p>
          <a:p>
            <a:pPr marL="457200" indent="-4572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ea typeface="HY강B" pitchFamily="18" charset="-127"/>
              </a:rPr>
              <a:t>Well done!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683163" y="1156852"/>
            <a:ext cx="4176464" cy="5118546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HY강B" pitchFamily="18" charset="-127"/>
                <a:ea typeface="HY강B" pitchFamily="18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600" b="1" dirty="0" smtClean="0">
                <a:solidFill>
                  <a:schemeClr val="tx1"/>
                </a:solidFill>
                <a:ea typeface="HY강B" pitchFamily="18" charset="-127"/>
              </a:rPr>
              <a:t>슬픔이나 유감 말하기</a:t>
            </a:r>
            <a:endParaRPr lang="en-US" altLang="ko-KR" sz="2600" b="1" dirty="0" smtClean="0">
              <a:solidFill>
                <a:schemeClr val="tx1"/>
              </a:solidFill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I’m sorry[sad] to hear that.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I’m disappointed to hear that.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That’s too bad.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What a pity!</a:t>
            </a: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83568" y="764704"/>
            <a:ext cx="7380312" cy="381642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Grammar</a:t>
            </a:r>
            <a:r>
              <a:rPr lang="ko-KR" altLang="en-US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  </a:t>
            </a:r>
            <a:r>
              <a:rPr lang="en-US" altLang="ko-KR" sz="32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32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32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who / which</a:t>
            </a:r>
          </a:p>
          <a:p>
            <a:pPr marL="1609725" indent="-1609725"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marL="1609725" indent="-1609725"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who</a:t>
            </a:r>
          </a:p>
          <a:p>
            <a:pPr algn="just"/>
            <a:r>
              <a:rPr lang="en-US" altLang="ko-KR" sz="28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C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which</a:t>
            </a:r>
            <a:endParaRPr lang="en-US" altLang="ko-KR" sz="2800" b="1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	      </a:t>
            </a:r>
            <a:r>
              <a:rPr lang="en-US" altLang="ko-KR" sz="32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32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3200" b="1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that / what</a:t>
            </a:r>
          </a:p>
          <a:p>
            <a:pPr algn="just"/>
            <a:r>
              <a:rPr lang="en-US" altLang="ko-KR" sz="3000" spc="-15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3000" spc="-15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</a:t>
            </a:r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A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that</a:t>
            </a:r>
            <a:endParaRPr lang="en-US" altLang="ko-KR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pPr algn="just"/>
            <a:r>
              <a:rPr lang="en-US" altLang="ko-KR" sz="2800" b="1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		B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what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683568" y="5085184"/>
            <a:ext cx="7380312" cy="1390464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06563" indent="-1706563"/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Expression 1.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의견 묻기</a:t>
            </a:r>
            <a:endParaRPr lang="en-US" altLang="ko-KR" sz="2800" dirty="0" smtClean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  <a:p>
            <a:r>
              <a:rPr lang="en-US" altLang="ko-KR" sz="2800" dirty="0" smtClean="0">
                <a:solidFill>
                  <a:srgbClr val="FF0066"/>
                </a:solidFill>
                <a:latin typeface="HY강B" pitchFamily="18" charset="-127"/>
                <a:ea typeface="HY강B" pitchFamily="18" charset="-127"/>
              </a:rPr>
              <a:t>              </a:t>
            </a:r>
            <a:r>
              <a:rPr lang="en-US" altLang="ko-KR" sz="2800" dirty="0" smtClean="0">
                <a:solidFill>
                  <a:srgbClr val="92D050"/>
                </a:solidFill>
                <a:latin typeface="HY강B" pitchFamily="18" charset="-127"/>
                <a:ea typeface="HY강B" pitchFamily="18" charset="-127"/>
              </a:rPr>
              <a:t>2. </a:t>
            </a:r>
            <a:r>
              <a:rPr lang="ko-KR" altLang="en-US" sz="28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기쁨이나 슬픔 말하기</a:t>
            </a:r>
            <a:endParaRPr lang="ko-KR" altLang="en-US" sz="28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303253" y="1689536"/>
            <a:ext cx="8608305" cy="360039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1. 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관계대명사란</a:t>
            </a: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? 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두 문장을 연결하는 접속사와 대명사의 역할을 동시에 하는 것</a:t>
            </a: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선행사가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가리키는 대상이나 격에 따라 형태 변형</a:t>
            </a: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-  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관계대명사절은 앞에 나온 </a:t>
            </a:r>
            <a:r>
              <a:rPr lang="ko-KR" altLang="en-US" sz="20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선행사를</a:t>
            </a:r>
            <a:r>
              <a:rPr lang="ko-KR" altLang="en-US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수식하는 형용사 역할</a:t>
            </a:r>
            <a:r>
              <a:rPr lang="en-US" altLang="ko-KR" sz="20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100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980728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who/which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3" name="눈물 방울 2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96718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475656" y="5796506"/>
            <a:ext cx="6552728" cy="1013026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</a:t>
            </a:r>
            <a:endParaRPr lang="en-US" altLang="ko-KR" sz="2100" b="1" dirty="0" smtClean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관계대명사 앞에 오는 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대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명사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  <a:endParaRPr lang="en-US" altLang="ko-KR" sz="2100" dirty="0">
              <a:solidFill>
                <a:schemeClr val="tx1"/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o-KR" altLang="en-US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뒤에 오는 관계대명사절의 수식을 받는다</a:t>
            </a:r>
            <a:r>
              <a:rPr lang="en-US" altLang="ko-KR" sz="21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</p:txBody>
      </p:sp>
      <p:sp>
        <p:nvSpPr>
          <p:cNvPr id="11" name="오각형 10"/>
          <p:cNvSpPr/>
          <p:nvPr/>
        </p:nvSpPr>
        <p:spPr>
          <a:xfrm>
            <a:off x="899592" y="5364458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34"/>
              </p:ext>
            </p:extLst>
          </p:nvPr>
        </p:nvGraphicFramePr>
        <p:xfrm>
          <a:off x="657334" y="3727156"/>
          <a:ext cx="765047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618"/>
                <a:gridCol w="1912618"/>
                <a:gridCol w="1912618"/>
                <a:gridCol w="1912618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err="1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선행사</a:t>
                      </a:r>
                      <a:endParaRPr lang="ko-KR" altLang="en-US" sz="1600" b="1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주격</a:t>
                      </a:r>
                      <a:endParaRPr lang="ko-KR" altLang="en-US" sz="1600" b="1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소유격</a:t>
                      </a:r>
                      <a:endParaRPr lang="ko-KR" altLang="en-US" sz="1600" b="1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HY강B" panose="02030600000101010101" pitchFamily="18" charset="-127"/>
                          <a:ea typeface="HY강B" panose="02030600000101010101" pitchFamily="18" charset="-127"/>
                        </a:rPr>
                        <a:t>목적격</a:t>
                      </a:r>
                      <a:endParaRPr lang="ko-KR" altLang="en-US" sz="1600" b="1" dirty="0">
                        <a:latin typeface="HY강B" panose="02030600000101010101" pitchFamily="18" charset="-127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  <a:ea typeface="HY강B" panose="02030600000101010101" pitchFamily="18" charset="-127"/>
                        </a:rPr>
                        <a:t>사람</a:t>
                      </a:r>
                      <a:endParaRPr lang="ko-KR" altLang="en-US" sz="1600" b="1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who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whose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whom[who]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  <a:ea typeface="HY강B" panose="02030600000101010101" pitchFamily="18" charset="-127"/>
                        </a:rPr>
                        <a:t>사물</a:t>
                      </a:r>
                      <a:r>
                        <a:rPr lang="en-US" altLang="ko-KR" sz="1600" b="1" dirty="0" smtClean="0">
                          <a:latin typeface="+mn-lt"/>
                          <a:ea typeface="HY강B" panose="02030600000101010101" pitchFamily="18" charset="-127"/>
                        </a:rPr>
                        <a:t>, </a:t>
                      </a:r>
                      <a:r>
                        <a:rPr lang="ko-KR" altLang="en-US" sz="1600" b="1" dirty="0" smtClean="0">
                          <a:latin typeface="+mn-lt"/>
                          <a:ea typeface="HY강B" panose="02030600000101010101" pitchFamily="18" charset="-127"/>
                        </a:rPr>
                        <a:t>동물</a:t>
                      </a:r>
                      <a:endParaRPr lang="ko-KR" altLang="en-US" sz="1600" b="1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which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whose, of which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which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1" dirty="0" smtClean="0">
                          <a:latin typeface="+mn-lt"/>
                          <a:ea typeface="HY강B" panose="02030600000101010101" pitchFamily="18" charset="-127"/>
                        </a:rPr>
                        <a:t>사람</a:t>
                      </a:r>
                      <a:r>
                        <a:rPr lang="en-US" altLang="ko-KR" sz="1600" b="1" dirty="0" smtClean="0">
                          <a:latin typeface="+mn-lt"/>
                          <a:ea typeface="HY강B" panose="02030600000101010101" pitchFamily="18" charset="-127"/>
                        </a:rPr>
                        <a:t>,</a:t>
                      </a:r>
                      <a:r>
                        <a:rPr lang="ko-KR" altLang="en-US" sz="1600" b="1" dirty="0" smtClean="0">
                          <a:latin typeface="+mn-lt"/>
                          <a:ea typeface="HY강B" panose="02030600000101010101" pitchFamily="18" charset="-127"/>
                        </a:rPr>
                        <a:t>동물</a:t>
                      </a:r>
                      <a:r>
                        <a:rPr lang="en-US" altLang="ko-KR" sz="1600" b="1" dirty="0" smtClean="0">
                          <a:latin typeface="+mn-lt"/>
                          <a:ea typeface="HY강B" panose="02030600000101010101" pitchFamily="18" charset="-127"/>
                        </a:rPr>
                        <a:t>, </a:t>
                      </a:r>
                      <a:r>
                        <a:rPr lang="ko-KR" altLang="en-US" sz="1600" b="1" dirty="0" smtClean="0">
                          <a:latin typeface="+mn-lt"/>
                          <a:ea typeface="HY강B" panose="02030600000101010101" pitchFamily="18" charset="-127"/>
                        </a:rPr>
                        <a:t>사물</a:t>
                      </a:r>
                      <a:endParaRPr lang="ko-KR" altLang="en-US" sz="1600" b="1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that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-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+mn-lt"/>
                          <a:ea typeface="HY강B" panose="02030600000101010101" pitchFamily="18" charset="-127"/>
                        </a:rPr>
                        <a:t>that</a:t>
                      </a:r>
                      <a:endParaRPr lang="ko-KR" altLang="en-US" sz="1600" b="0" dirty="0">
                        <a:latin typeface="+mn-lt"/>
                        <a:ea typeface="HY강B" panose="02030600000101010101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who/which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92434" y="1728603"/>
            <a:ext cx="8768649" cy="509527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5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who</a:t>
            </a:r>
            <a:r>
              <a:rPr lang="ko-KR" altLang="en-US" sz="25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의 쓰임</a:t>
            </a:r>
            <a:endParaRPr lang="en-US" altLang="ko-KR" sz="25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 know </a:t>
            </a:r>
            <a:r>
              <a:rPr lang="en-US" altLang="ko-KR" sz="2200" u="sng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 girl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+ </a:t>
            </a:r>
            <a:r>
              <a:rPr lang="en-US" altLang="ko-KR" sz="2200" u="sng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She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is laughing over there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(</a:t>
            </a:r>
            <a:r>
              <a:rPr lang="ko-KR" altLang="en-US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</a:t>
            </a:r>
            <a:r>
              <a:rPr lang="ko-KR" altLang="en-US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사람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→ I know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 girl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is laughing over there.</a:t>
            </a:r>
          </a:p>
          <a:p>
            <a:pPr algn="just">
              <a:lnSpc>
                <a:spcPct val="150000"/>
              </a:lnSpc>
            </a:pPr>
            <a:r>
              <a:rPr lang="en-US" altLang="ko-KR" sz="25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2. who</a:t>
            </a:r>
            <a:r>
              <a:rPr lang="ko-KR" altLang="en-US" sz="25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의 격 변화</a:t>
            </a:r>
            <a:endParaRPr lang="en-US" altLang="ko-KR" sz="2500" b="1" dirty="0" smtClean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ko-KR" altLang="en-US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주격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She is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 famous actress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has thousands of fans.</a:t>
            </a:r>
          </a:p>
          <a:p>
            <a:pPr algn="just">
              <a:lnSpc>
                <a:spcPct val="150000"/>
              </a:lnSpc>
            </a:pPr>
            <a:r>
              <a:rPr lang="ko-KR" altLang="en-US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소유격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whose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There is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 carpenter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whose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wife is also a carpenter.</a:t>
            </a:r>
          </a:p>
          <a:p>
            <a:pPr algn="just">
              <a:lnSpc>
                <a:spcPct val="150000"/>
              </a:lnSpc>
            </a:pPr>
            <a:r>
              <a:rPr lang="ko-KR" altLang="en-US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목적격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whom 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Edison is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an inventor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whom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I admire.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06834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who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2341" y="977791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who/which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5040525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1. which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의 쓰임</a:t>
            </a:r>
            <a:endParaRPr lang="en-US" altLang="ko-KR" sz="2600" b="1" dirty="0" smtClean="0">
              <a:solidFill>
                <a:schemeClr val="tx2">
                  <a:lumMod val="50000"/>
                </a:schemeClr>
              </a:solidFill>
              <a:latin typeface="HY강B" pitchFamily="18" charset="-127"/>
              <a:ea typeface="HY강B" pitchFamily="18" charset="-127"/>
            </a:endParaRPr>
          </a:p>
          <a:p>
            <a:pPr marL="3589338" indent="-3589338" algn="just">
              <a:lnSpc>
                <a:spcPct val="150000"/>
              </a:lnSpc>
              <a:tabLst>
                <a:tab pos="3767138" algn="l"/>
              </a:tabLst>
            </a:pPr>
            <a:r>
              <a:rPr lang="en-US" altLang="ko-KR" sz="2200" dirty="0" smtClean="0">
                <a:solidFill>
                  <a:schemeClr val="tx1"/>
                </a:solidFill>
                <a:latin typeface="Franklin Gothic Medium"/>
                <a:ea typeface="HY강B" pitchFamily="18" charset="-127"/>
              </a:rPr>
              <a:t>•   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 like </a:t>
            </a:r>
            <a:r>
              <a:rPr lang="en-US" altLang="ko-KR" sz="2200" u="sng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 house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 + </a:t>
            </a:r>
            <a:r>
              <a:rPr lang="en-US" altLang="ko-KR" sz="2200" u="sng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It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has many windows. 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(</a:t>
            </a:r>
            <a:r>
              <a:rPr lang="ko-KR" altLang="en-US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사물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/</a:t>
            </a:r>
            <a:r>
              <a:rPr lang="ko-KR" altLang="en-US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사건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/</a:t>
            </a:r>
            <a:r>
              <a:rPr lang="ko-KR" altLang="en-US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동물</a:t>
            </a:r>
            <a:r>
              <a:rPr lang="en-US" altLang="ko-KR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   → I like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the house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which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has many windows.</a:t>
            </a:r>
          </a:p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2. which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itchFamily="18" charset="-127"/>
                <a:ea typeface="HY강B" pitchFamily="18" charset="-127"/>
              </a:rPr>
              <a:t>의 격 변화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주격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These are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shoes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are too big for me.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There are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many kinds of fish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live in this river.</a:t>
            </a:r>
          </a:p>
          <a:p>
            <a:pPr algn="just"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1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which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29729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C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1.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who/which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267847" y="1700843"/>
            <a:ext cx="8608305" cy="424843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소유격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whose / of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Look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at </a:t>
            </a:r>
            <a:r>
              <a:rPr lang="en-US" altLang="ko-KR" sz="2200" i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mountain </a:t>
            </a:r>
            <a:r>
              <a:rPr lang="en-US" altLang="ko-KR" sz="2200" b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whose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top is covered with snow.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Look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at the mountain </a:t>
            </a:r>
            <a:r>
              <a:rPr lang="en-US" altLang="ko-KR" sz="2200" b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of which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top is covered with snow.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   → Look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at the mountain the top </a:t>
            </a:r>
            <a:r>
              <a:rPr lang="en-US" altLang="ko-KR" sz="2200" b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of which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is covered with snow.</a:t>
            </a:r>
          </a:p>
          <a:p>
            <a:pPr algn="just">
              <a:lnSpc>
                <a:spcPct val="150000"/>
              </a:lnSpc>
            </a:pP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(3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)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  <a:endParaRPr lang="en-US" altLang="ko-KR" sz="22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 is </a:t>
            </a:r>
            <a:r>
              <a:rPr lang="en-US" altLang="ko-KR" sz="2200" i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table </a:t>
            </a:r>
            <a:r>
              <a:rPr lang="en-US" altLang="ko-KR" sz="2200" b="1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 bought in London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Did you find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key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which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you lost yesterday?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345638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which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8" name="눈물 방울 7"/>
          <p:cNvSpPr/>
          <p:nvPr/>
        </p:nvSpPr>
        <p:spPr>
          <a:xfrm rot="16200000">
            <a:off x="311062" y="1006964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507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rgbClr val="FFFF00"/>
                </a:solidFill>
              </a:rPr>
              <a:t>C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that/what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68279" y="1772816"/>
            <a:ext cx="8607441" cy="475252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1. that</a:t>
            </a:r>
            <a:r>
              <a:rPr lang="ko-KR" altLang="en-US" sz="24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의 쓰임과 격 변화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-  </a:t>
            </a:r>
            <a:r>
              <a:rPr lang="ko-KR" altLang="en-US" sz="22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선행사가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사람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동물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사물인 경우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- 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주격과 목적격의 형태는 같으며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,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소유격으로는 쓰이지 않음</a:t>
            </a:r>
            <a:endParaRPr lang="en-US" altLang="ko-KR" sz="2200" spc="-15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주격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This is </a:t>
            </a:r>
            <a:r>
              <a:rPr lang="en-US" altLang="ko-KR" sz="2200" i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boy 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that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was looking for you.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목적격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It is </a:t>
            </a:r>
            <a:r>
              <a:rPr lang="en-US" altLang="ko-KR" sz="2200" i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the ticket 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that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my teacher bought for me.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i="1" dirty="0" smtClean="0">
                <a:solidFill>
                  <a:schemeClr val="tx1"/>
                </a:solidFill>
                <a:ea typeface="HY강B" panose="02030600000101010101" pitchFamily="18" charset="-127"/>
              </a:rPr>
              <a:t>cf.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Give me the shirt that color is blue. (X)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    → Give me the shirt </a:t>
            </a:r>
            <a:r>
              <a:rPr lang="en-US" altLang="ko-KR" sz="2200" b="1" dirty="0" smtClean="0">
                <a:solidFill>
                  <a:schemeClr val="tx1"/>
                </a:solidFill>
                <a:ea typeface="HY강B" panose="02030600000101010101" pitchFamily="18" charset="-127"/>
              </a:rPr>
              <a:t>whose</a:t>
            </a:r>
            <a:r>
              <a:rPr lang="en-US" altLang="ko-KR" sz="2200" dirty="0" smtClean="0">
                <a:solidFill>
                  <a:schemeClr val="tx1"/>
                </a:solidFill>
                <a:ea typeface="HY강B" panose="02030600000101010101" pitchFamily="18" charset="-127"/>
              </a:rPr>
              <a:t> color is blue. (O)</a:t>
            </a: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352839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that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7775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that/what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9" name="순서도: 대체 처리 18"/>
          <p:cNvSpPr/>
          <p:nvPr/>
        </p:nvSpPr>
        <p:spPr>
          <a:xfrm>
            <a:off x="268279" y="1700810"/>
            <a:ext cx="8607441" cy="489654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2. 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항상 </a:t>
            </a:r>
            <a:r>
              <a:rPr lang="en-US" altLang="ko-KR" sz="26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</a:t>
            </a:r>
            <a:r>
              <a:rPr lang="ko-KR" altLang="en-US" sz="2600" b="1" dirty="0" smtClean="0">
                <a:solidFill>
                  <a:schemeClr val="tx2">
                    <a:lumMod val="50000"/>
                  </a:schemeClr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이 쓰이는 경우</a:t>
            </a:r>
            <a:endParaRPr lang="en-US" altLang="ko-KR" sz="26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</a:t>
            </a:r>
            <a:r>
              <a:rPr lang="ko-KR" altLang="en-US" sz="22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선행사가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최상급의 수식을 받을 때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This is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tallest building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I have ever seen.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r>
              <a:rPr lang="ko-KR" altLang="en-US" sz="22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선행사가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all, every, the very, the only, the same 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수식 받을 때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He is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only man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can save the princess.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(3) </a:t>
            </a:r>
            <a:r>
              <a:rPr lang="ko-KR" altLang="en-US" sz="22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선행사가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&lt;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사람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+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사물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[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동물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]&gt;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일 때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Look at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the boy and the dog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are sleeping on the sofa.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(4) </a:t>
            </a:r>
            <a:r>
              <a:rPr lang="ko-KR" altLang="en-US" sz="2200" dirty="0" err="1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선행사가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–thing</a:t>
            </a:r>
            <a:r>
              <a:rPr lang="ko-KR" altLang="en-US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으로 끝날 때</a:t>
            </a:r>
            <a:endParaRPr lang="en-US" altLang="ko-KR" sz="2200" dirty="0" smtClean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Tell me </a:t>
            </a:r>
            <a:r>
              <a:rPr lang="en-US" altLang="ko-KR" sz="2200" i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everything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</a:t>
            </a:r>
            <a:r>
              <a:rPr lang="en-US" altLang="ko-KR" sz="2200" b="1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that</a:t>
            </a:r>
            <a:r>
              <a:rPr lang="en-US" altLang="ko-KR" sz="2200" dirty="0" smtClean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 you know about her.</a:t>
            </a:r>
            <a:endParaRPr lang="en-US" altLang="ko-KR" sz="2400" b="1" dirty="0" smtClean="0">
              <a:solidFill>
                <a:schemeClr val="tx2">
                  <a:lumMod val="50000"/>
                </a:schemeClr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827584" y="1052736"/>
            <a:ext cx="33843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that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77754" y="1006963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A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16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2. </a:t>
            </a:r>
            <a:r>
              <a:rPr lang="ko-KR" alt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that/what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5" name="순서도: 대체 처리 14"/>
          <p:cNvSpPr/>
          <p:nvPr/>
        </p:nvSpPr>
        <p:spPr>
          <a:xfrm>
            <a:off x="354412" y="1827986"/>
            <a:ext cx="8608305" cy="4834143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1. What</a:t>
            </a:r>
            <a:r>
              <a:rPr lang="ko-KR" altLang="en-US" sz="2600" b="1" dirty="0" smtClean="0">
                <a:solidFill>
                  <a:srgbClr val="002060"/>
                </a:solidFill>
                <a:latin typeface="HY강B" pitchFamily="18" charset="-127"/>
                <a:ea typeface="HY강B" pitchFamily="18" charset="-127"/>
              </a:rPr>
              <a:t>의 쓰임</a:t>
            </a:r>
            <a:endParaRPr lang="en-US" altLang="ko-KR" sz="2600" b="1" dirty="0" smtClean="0">
              <a:solidFill>
                <a:srgbClr val="002060"/>
              </a:solidFill>
              <a:latin typeface="HY강B" pitchFamily="18" charset="-127"/>
              <a:ea typeface="HY강B" pitchFamily="18" charset="-127"/>
            </a:endParaRPr>
          </a:p>
          <a:p>
            <a:pPr algn="just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What</a:t>
            </a:r>
            <a:r>
              <a:rPr lang="ko-KR" altLang="en-US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은 </a:t>
            </a:r>
            <a:r>
              <a:rPr lang="ko-KR" altLang="en-US" sz="2200" dirty="0" err="1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선행사를</a:t>
            </a:r>
            <a:r>
              <a:rPr lang="ko-KR" altLang="en-US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 포함하며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‘~</a:t>
            </a:r>
            <a:r>
              <a:rPr lang="ko-KR" altLang="en-US" sz="2200" dirty="0" smtClean="0">
                <a:solidFill>
                  <a:schemeClr val="tx1"/>
                </a:solidFill>
                <a:ea typeface="HY강B" pitchFamily="18" charset="-127"/>
              </a:rPr>
              <a:t>하는</a:t>
            </a: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[</a:t>
            </a:r>
            <a:r>
              <a:rPr lang="ko-KR" altLang="en-US" sz="2200" dirty="0" smtClean="0">
                <a:solidFill>
                  <a:schemeClr val="tx1"/>
                </a:solidFill>
                <a:ea typeface="HY강B" pitchFamily="18" charset="-127"/>
              </a:rPr>
              <a:t>한</a:t>
            </a: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] </a:t>
            </a:r>
            <a:r>
              <a:rPr lang="ko-KR" altLang="en-US" sz="2200" dirty="0" smtClean="0">
                <a:solidFill>
                  <a:schemeClr val="tx1"/>
                </a:solidFill>
                <a:ea typeface="HY강B" pitchFamily="18" charset="-127"/>
              </a:rPr>
              <a:t>것</a:t>
            </a:r>
            <a:r>
              <a:rPr lang="en-US" altLang="ko-KR" sz="2200" dirty="0" smtClean="0">
                <a:solidFill>
                  <a:schemeClr val="tx1"/>
                </a:solidFill>
                <a:ea typeface="HY강B" pitchFamily="18" charset="-127"/>
              </a:rPr>
              <a:t>’</a:t>
            </a:r>
            <a:r>
              <a:rPr lang="ko-KR" altLang="en-US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이라는 뜻으로 명사절을 이끌어 문장 내에서 주어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목적어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보어의 역할을 한다</a:t>
            </a:r>
            <a:r>
              <a:rPr lang="en-US" altLang="ko-KR" sz="2200" dirty="0" smtClean="0">
                <a:solidFill>
                  <a:schemeClr val="tx1"/>
                </a:solidFill>
                <a:latin typeface="HY강B" pitchFamily="18" charset="-127"/>
                <a:ea typeface="HY강B" pitchFamily="18" charset="-127"/>
              </a:rPr>
              <a:t>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(1) </a:t>
            </a:r>
            <a:r>
              <a:rPr lang="ko-KR" altLang="en-US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주어 역할</a:t>
            </a:r>
            <a:r>
              <a:rPr lang="en-US" altLang="ko-KR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 </a:t>
            </a:r>
            <a:r>
              <a:rPr lang="ko-KR" altLang="en-US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문장의 맨 앞에 위치</a:t>
            </a:r>
            <a:endParaRPr lang="en-US" altLang="ko-KR" sz="22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ea typeface="HY강B" panose="02030600000101010101" pitchFamily="18" charset="-127"/>
              </a:rPr>
              <a:t>What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 you said yesterday must be wrong.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(2) </a:t>
            </a:r>
            <a:r>
              <a:rPr lang="ko-KR" altLang="en-US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목적어 역할</a:t>
            </a:r>
            <a:r>
              <a:rPr lang="en-US" altLang="ko-KR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</a:t>
            </a:r>
            <a:r>
              <a:rPr lang="ko-KR" altLang="en-US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동사나 전치사의 목적어 역할</a:t>
            </a:r>
            <a:endParaRPr lang="en-US" altLang="ko-KR" sz="22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Did you hear </a:t>
            </a:r>
            <a:r>
              <a:rPr lang="en-US" altLang="ko-KR" sz="2400" b="1" dirty="0">
                <a:solidFill>
                  <a:schemeClr val="tx1"/>
                </a:solidFill>
                <a:ea typeface="HY강B" panose="02030600000101010101" pitchFamily="18" charset="-127"/>
              </a:rPr>
              <a:t>what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 I heard?</a:t>
            </a:r>
          </a:p>
          <a:p>
            <a:pPr>
              <a:lnSpc>
                <a:spcPct val="150000"/>
              </a:lnSpc>
              <a:buClr>
                <a:schemeClr val="tx2"/>
              </a:buClr>
            </a:pPr>
            <a:r>
              <a:rPr lang="en-US" altLang="ko-KR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(3) </a:t>
            </a:r>
            <a:r>
              <a:rPr lang="ko-KR" altLang="en-US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보어 역할</a:t>
            </a:r>
            <a:r>
              <a:rPr lang="en-US" altLang="ko-KR" sz="24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: </a:t>
            </a:r>
            <a:r>
              <a:rPr lang="en-US" altLang="ko-KR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be</a:t>
            </a:r>
            <a:r>
              <a:rPr lang="ko-KR" altLang="en-US" sz="2200" dirty="0">
                <a:solidFill>
                  <a:schemeClr val="tx1"/>
                </a:solidFill>
                <a:latin typeface="HY강B" panose="02030600000101010101" pitchFamily="18" charset="-127"/>
                <a:ea typeface="HY강B" panose="02030600000101010101" pitchFamily="18" charset="-127"/>
              </a:rPr>
              <a:t>동사 등의 다음에 위치</a:t>
            </a:r>
            <a:endParaRPr lang="en-US" altLang="ko-KR" sz="2200" dirty="0">
              <a:solidFill>
                <a:schemeClr val="tx1"/>
              </a:solidFill>
              <a:latin typeface="HY강B" panose="02030600000101010101" pitchFamily="18" charset="-127"/>
              <a:ea typeface="HY강B" panose="02030600000101010101" pitchFamily="18" charset="-127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The important thing is not </a:t>
            </a:r>
            <a:r>
              <a:rPr lang="en-US" altLang="ko-KR" sz="2400" b="1" dirty="0">
                <a:solidFill>
                  <a:schemeClr val="tx1"/>
                </a:solidFill>
                <a:ea typeface="HY강B" panose="02030600000101010101" pitchFamily="18" charset="-127"/>
              </a:rPr>
              <a:t>what</a:t>
            </a:r>
            <a:r>
              <a:rPr lang="en-US" altLang="ko-KR" sz="2400" dirty="0">
                <a:solidFill>
                  <a:schemeClr val="tx1"/>
                </a:solidFill>
                <a:ea typeface="HY강B" panose="02030600000101010101" pitchFamily="18" charset="-127"/>
              </a:rPr>
              <a:t> he has</a:t>
            </a:r>
            <a:r>
              <a:rPr lang="en-US" altLang="ko-KR" sz="2400" dirty="0" smtClean="0">
                <a:solidFill>
                  <a:schemeClr val="tx1"/>
                </a:solidFill>
                <a:ea typeface="HY강B" panose="02030600000101010101" pitchFamily="18" charset="-127"/>
              </a:rPr>
              <a:t>.</a:t>
            </a:r>
            <a:endParaRPr lang="en-US" altLang="ko-KR" sz="2400" dirty="0">
              <a:solidFill>
                <a:schemeClr val="tx1"/>
              </a:solidFill>
              <a:ea typeface="HY강B" panose="02030600000101010101" pitchFamily="18" charset="-127"/>
            </a:endParaRPr>
          </a:p>
        </p:txBody>
      </p:sp>
      <p:sp>
        <p:nvSpPr>
          <p:cNvPr id="16" name="순서도: 대체 처리 15"/>
          <p:cNvSpPr/>
          <p:nvPr/>
        </p:nvSpPr>
        <p:spPr>
          <a:xfrm>
            <a:off x="728214" y="1091490"/>
            <a:ext cx="3251274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관계대명사 </a:t>
            </a:r>
            <a:r>
              <a:rPr lang="en-US" altLang="ko-KR" sz="2400" dirty="0" smtClean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what</a:t>
            </a:r>
            <a:endParaRPr lang="ko-KR" altLang="en-US" sz="2400" dirty="0">
              <a:solidFill>
                <a:schemeClr val="bg1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7" name="눈물 방울 16"/>
          <p:cNvSpPr/>
          <p:nvPr/>
        </p:nvSpPr>
        <p:spPr>
          <a:xfrm rot="16200000">
            <a:off x="293076" y="1003961"/>
            <a:ext cx="720080" cy="667611"/>
          </a:xfrm>
          <a:prstGeom prst="teardrop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0857" y="1045380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FFFF00"/>
                </a:solidFill>
              </a:rPr>
              <a:t>B</a:t>
            </a:r>
            <a:endParaRPr lang="ko-KR" alt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3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5786</TotalTime>
  <Words>1244</Words>
  <Application>Microsoft Office PowerPoint</Application>
  <PresentationFormat>화면 슬라이드 쇼(4:3)</PresentationFormat>
  <Paragraphs>188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HY중고딕</vt:lpstr>
      <vt:lpstr>맑은 고딕</vt:lpstr>
      <vt:lpstr>Franklin Gothic Medium</vt:lpstr>
      <vt:lpstr>Arial</vt:lpstr>
      <vt:lpstr>08서울남산체 B</vt:lpstr>
      <vt:lpstr>HY견고딕</vt:lpstr>
      <vt:lpstr>HY강B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763</cp:revision>
  <cp:lastPrinted>2012-06-29T08:35:08Z</cp:lastPrinted>
  <dcterms:created xsi:type="dcterms:W3CDTF">2011-12-23T05:36:36Z</dcterms:created>
  <dcterms:modified xsi:type="dcterms:W3CDTF">2018-05-08T02:17:59Z</dcterms:modified>
</cp:coreProperties>
</file>